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1" roundtripDataSignature="AMtx7mhDRnmHsVA2ekymRfUINFKBZq1X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5402b9218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75402b921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7" name="Google Shape;28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4" name="Google Shape;29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2" name="Google Shape;33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41e3cadf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841e3cad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5" name="Google Shape;34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0" name="Google Shape;35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6" name="Google Shape;35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a0f059c1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2" name="Google Shape;362;g8a0f059c19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0" name="Google Shape;37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6" name="Google Shape;37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841e3cadf8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841e3cadf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6" name="Google Shape;39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2" name="Google Shape;402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aa68734cd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8aa68734c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5" name="Google Shape;415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1" name="Google Shape;421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841e3cadf8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841e3cadf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0" name="Google Shape;440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6" name="Google Shape;446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841e3cadf8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841e3cadf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5402b9218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75402b921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5402b9218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75402b921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aad14865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8aad1486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8aad14865e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8aad14865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75402b9218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75402b921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aad14865e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8aad14865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8aad14865e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8aad14865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5402b9218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75402b921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9" name="Google Shape;519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6" name="Google Shape;526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41e3cadf8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841e3cadf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8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TitleHD.png" id="12" name="Google Shape;1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4"/>
          <p:cNvSpPr txBox="1"/>
          <p:nvPr>
            <p:ph type="ctrTitle"/>
          </p:nvPr>
        </p:nvSpPr>
        <p:spPr>
          <a:xfrm>
            <a:off x="3962399" y="1964267"/>
            <a:ext cx="7197726" cy="24214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4"/>
          <p:cNvSpPr txBox="1"/>
          <p:nvPr>
            <p:ph idx="1" type="subTitle"/>
          </p:nvPr>
        </p:nvSpPr>
        <p:spPr>
          <a:xfrm>
            <a:off x="3962399" y="4385732"/>
            <a:ext cx="7197726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54"/>
          <p:cNvSpPr txBox="1"/>
          <p:nvPr>
            <p:ph idx="10" type="dt"/>
          </p:nvPr>
        </p:nvSpPr>
        <p:spPr>
          <a:xfrm>
            <a:off x="8932558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4"/>
          <p:cNvSpPr txBox="1"/>
          <p:nvPr>
            <p:ph idx="11" type="ftr"/>
          </p:nvPr>
        </p:nvSpPr>
        <p:spPr>
          <a:xfrm>
            <a:off x="3962399" y="5870575"/>
            <a:ext cx="4893958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4"/>
          <p:cNvSpPr txBox="1"/>
          <p:nvPr>
            <p:ph idx="12" type="sldNum"/>
          </p:nvPr>
        </p:nvSpPr>
        <p:spPr>
          <a:xfrm>
            <a:off x="10608958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77" name="Google Shape;7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63"/>
          <p:cNvSpPr txBox="1"/>
          <p:nvPr>
            <p:ph type="title"/>
          </p:nvPr>
        </p:nvSpPr>
        <p:spPr>
          <a:xfrm>
            <a:off x="685800" y="4732865"/>
            <a:ext cx="1013142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3"/>
          <p:cNvSpPr/>
          <p:nvPr>
            <p:ph idx="2" type="pic"/>
          </p:nvPr>
        </p:nvSpPr>
        <p:spPr>
          <a:xfrm>
            <a:off x="1371600" y="932112"/>
            <a:ext cx="8759827" cy="3164976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156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63"/>
          <p:cNvSpPr txBox="1"/>
          <p:nvPr>
            <p:ph idx="1" type="body"/>
          </p:nvPr>
        </p:nvSpPr>
        <p:spPr>
          <a:xfrm>
            <a:off x="685800" y="5299603"/>
            <a:ext cx="10131427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1" name="Google Shape;81;p63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3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3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85" name="Google Shape;85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4"/>
          <p:cNvSpPr txBox="1"/>
          <p:nvPr>
            <p:ph type="title"/>
          </p:nvPr>
        </p:nvSpPr>
        <p:spPr>
          <a:xfrm>
            <a:off x="685801" y="609601"/>
            <a:ext cx="10131427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4"/>
          <p:cNvSpPr txBox="1"/>
          <p:nvPr>
            <p:ph idx="1" type="body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64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4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4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92" name="Google Shape;9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65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65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5"/>
          <p:cNvSpPr txBox="1"/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65"/>
          <p:cNvSpPr txBox="1"/>
          <p:nvPr>
            <p:ph idx="1" type="body"/>
          </p:nvPr>
        </p:nvSpPr>
        <p:spPr>
          <a:xfrm>
            <a:off x="1097875" y="3352800"/>
            <a:ext cx="933918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65"/>
          <p:cNvSpPr txBox="1"/>
          <p:nvPr>
            <p:ph idx="2" type="body"/>
          </p:nvPr>
        </p:nvSpPr>
        <p:spPr>
          <a:xfrm>
            <a:off x="687465" y="4343400"/>
            <a:ext cx="10152367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65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5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5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2" name="Google Shape;10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6"/>
          <p:cNvSpPr txBox="1"/>
          <p:nvPr>
            <p:ph type="title"/>
          </p:nvPr>
        </p:nvSpPr>
        <p:spPr>
          <a:xfrm>
            <a:off x="685802" y="3308581"/>
            <a:ext cx="10131425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6"/>
          <p:cNvSpPr txBox="1"/>
          <p:nvPr>
            <p:ph idx="1" type="body"/>
          </p:nvPr>
        </p:nvSpPr>
        <p:spPr>
          <a:xfrm>
            <a:off x="685801" y="4777381"/>
            <a:ext cx="10131426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66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6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6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Name Card">
  <p:cSld name="Quote Name Card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09" name="Google Shape;10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7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7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7"/>
          <p:cNvSpPr txBox="1"/>
          <p:nvPr>
            <p:ph type="title"/>
          </p:nvPr>
        </p:nvSpPr>
        <p:spPr>
          <a:xfrm>
            <a:off x="992267" y="609601"/>
            <a:ext cx="9550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7"/>
          <p:cNvSpPr txBox="1"/>
          <p:nvPr>
            <p:ph idx="1" type="body"/>
          </p:nvPr>
        </p:nvSpPr>
        <p:spPr>
          <a:xfrm>
            <a:off x="685800" y="3886200"/>
            <a:ext cx="10135436" cy="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24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67"/>
          <p:cNvSpPr txBox="1"/>
          <p:nvPr>
            <p:ph idx="2" type="body"/>
          </p:nvPr>
        </p:nvSpPr>
        <p:spPr>
          <a:xfrm>
            <a:off x="685799" y="4775200"/>
            <a:ext cx="10135436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67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7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7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ue or False">
  <p:cSld name="True or Fals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19" name="Google Shape;119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8"/>
          <p:cNvSpPr txBox="1"/>
          <p:nvPr>
            <p:ph type="title"/>
          </p:nvPr>
        </p:nvSpPr>
        <p:spPr>
          <a:xfrm>
            <a:off x="685801" y="609601"/>
            <a:ext cx="10131427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8"/>
          <p:cNvSpPr txBox="1"/>
          <p:nvPr>
            <p:ph idx="1" type="body"/>
          </p:nvPr>
        </p:nvSpPr>
        <p:spPr>
          <a:xfrm>
            <a:off x="685801" y="3505200"/>
            <a:ext cx="10131428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68"/>
          <p:cNvSpPr txBox="1"/>
          <p:nvPr>
            <p:ph idx="2" type="body"/>
          </p:nvPr>
        </p:nvSpPr>
        <p:spPr>
          <a:xfrm>
            <a:off x="685800" y="4343400"/>
            <a:ext cx="1013142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68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8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68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27" name="Google Shape;127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9"/>
          <p:cNvSpPr txBox="1"/>
          <p:nvPr>
            <p:ph idx="1" type="body"/>
          </p:nvPr>
        </p:nvSpPr>
        <p:spPr>
          <a:xfrm rot="5400000">
            <a:off x="3926947" y="-1099079"/>
            <a:ext cx="3649133" cy="10131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69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9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9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69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34" name="Google Shape;13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0"/>
          <p:cNvSpPr txBox="1"/>
          <p:nvPr>
            <p:ph type="title"/>
          </p:nvPr>
        </p:nvSpPr>
        <p:spPr>
          <a:xfrm rot="5400000">
            <a:off x="7147151" y="2121124"/>
            <a:ext cx="5181601" cy="2158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0"/>
          <p:cNvSpPr txBox="1"/>
          <p:nvPr>
            <p:ph idx="1" type="body"/>
          </p:nvPr>
        </p:nvSpPr>
        <p:spPr>
          <a:xfrm rot="5400000">
            <a:off x="2011058" y="-715658"/>
            <a:ext cx="5181600" cy="7832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70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0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0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19" name="Google Shape;1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5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5"/>
          <p:cNvSpPr txBox="1"/>
          <p:nvPr>
            <p:ph idx="1" type="body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5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5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5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26" name="Google Shape;2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6"/>
          <p:cNvSpPr txBox="1"/>
          <p:nvPr>
            <p:ph type="title"/>
          </p:nvPr>
        </p:nvSpPr>
        <p:spPr>
          <a:xfrm>
            <a:off x="685800" y="3308581"/>
            <a:ext cx="10131427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6"/>
          <p:cNvSpPr txBox="1"/>
          <p:nvPr>
            <p:ph idx="1" type="body"/>
          </p:nvPr>
        </p:nvSpPr>
        <p:spPr>
          <a:xfrm>
            <a:off x="685799" y="4777381"/>
            <a:ext cx="1013142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6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6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6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33" name="Google Shape;3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7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7"/>
          <p:cNvSpPr txBox="1"/>
          <p:nvPr>
            <p:ph idx="1" type="body"/>
          </p:nvPr>
        </p:nvSpPr>
        <p:spPr>
          <a:xfrm>
            <a:off x="685802" y="2142067"/>
            <a:ext cx="4995334" cy="36491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7"/>
          <p:cNvSpPr txBox="1"/>
          <p:nvPr>
            <p:ph idx="2" type="body"/>
          </p:nvPr>
        </p:nvSpPr>
        <p:spPr>
          <a:xfrm>
            <a:off x="5821895" y="2142067"/>
            <a:ext cx="4995332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7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7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7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8"/>
          <p:cNvSpPr txBox="1"/>
          <p:nvPr>
            <p:ph idx="1" type="body"/>
          </p:nvPr>
        </p:nvSpPr>
        <p:spPr>
          <a:xfrm>
            <a:off x="973670" y="2218267"/>
            <a:ext cx="470905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8"/>
          <p:cNvSpPr txBox="1"/>
          <p:nvPr>
            <p:ph idx="2" type="body"/>
          </p:nvPr>
        </p:nvSpPr>
        <p:spPr>
          <a:xfrm>
            <a:off x="685801" y="2870201"/>
            <a:ext cx="4996923" cy="2920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8"/>
          <p:cNvSpPr txBox="1"/>
          <p:nvPr>
            <p:ph idx="3" type="body"/>
          </p:nvPr>
        </p:nvSpPr>
        <p:spPr>
          <a:xfrm>
            <a:off x="6096003" y="2226734"/>
            <a:ext cx="472281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8"/>
          <p:cNvSpPr txBox="1"/>
          <p:nvPr>
            <p:ph idx="4" type="body"/>
          </p:nvPr>
        </p:nvSpPr>
        <p:spPr>
          <a:xfrm>
            <a:off x="5823483" y="2870201"/>
            <a:ext cx="4995334" cy="2920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8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8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50" name="Google Shape;5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9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9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9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9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56" name="Google Shape;5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0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0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0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1" name="Google Shape;61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1"/>
          <p:cNvSpPr txBox="1"/>
          <p:nvPr>
            <p:ph type="title"/>
          </p:nvPr>
        </p:nvSpPr>
        <p:spPr>
          <a:xfrm>
            <a:off x="685800" y="2074333"/>
            <a:ext cx="368088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1"/>
          <p:cNvSpPr txBox="1"/>
          <p:nvPr>
            <p:ph idx="1" type="body"/>
          </p:nvPr>
        </p:nvSpPr>
        <p:spPr>
          <a:xfrm>
            <a:off x="4648201" y="609601"/>
            <a:ext cx="6169026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1"/>
          <p:cNvSpPr txBox="1"/>
          <p:nvPr>
            <p:ph idx="2" type="body"/>
          </p:nvPr>
        </p:nvSpPr>
        <p:spPr>
          <a:xfrm>
            <a:off x="685800" y="3445933"/>
            <a:ext cx="3680885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61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1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1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HD.png" id="69" name="Google Shape;69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2"/>
          <p:cNvSpPr txBox="1"/>
          <p:nvPr>
            <p:ph type="title"/>
          </p:nvPr>
        </p:nvSpPr>
        <p:spPr>
          <a:xfrm>
            <a:off x="685800" y="1600200"/>
            <a:ext cx="616465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2"/>
          <p:cNvSpPr/>
          <p:nvPr>
            <p:ph idx="2" type="pic"/>
          </p:nvPr>
        </p:nvSpPr>
        <p:spPr>
          <a:xfrm>
            <a:off x="7536253" y="914400"/>
            <a:ext cx="3280974" cy="4572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1568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62"/>
          <p:cNvSpPr txBox="1"/>
          <p:nvPr>
            <p:ph idx="1" type="body"/>
          </p:nvPr>
        </p:nvSpPr>
        <p:spPr>
          <a:xfrm>
            <a:off x="685800" y="2971800"/>
            <a:ext cx="6164653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3" name="Google Shape;73;p62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2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2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/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3"/>
          <p:cNvSpPr txBox="1"/>
          <p:nvPr>
            <p:ph idx="1" type="body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3"/>
          <p:cNvSpPr txBox="1"/>
          <p:nvPr>
            <p:ph idx="10" type="dt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3"/>
          <p:cNvSpPr txBox="1"/>
          <p:nvPr>
            <p:ph idx="11" type="ftr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3"/>
          <p:cNvSpPr txBox="1"/>
          <p:nvPr>
            <p:ph idx="12" type="sldNum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legislature.ohio.gov/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Relationship Id="rId4" Type="http://schemas.openxmlformats.org/officeDocument/2006/relationships/image" Target="../media/image34.png"/><Relationship Id="rId5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ohiochannel.org/" TargetMode="External"/><Relationship Id="rId4" Type="http://schemas.openxmlformats.org/officeDocument/2006/relationships/image" Target="../media/image5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ohiohouse.gov/" TargetMode="External"/><Relationship Id="rId4" Type="http://schemas.openxmlformats.org/officeDocument/2006/relationships/hyperlink" Target="http://www.ohiosenate.gov/" TargetMode="External"/><Relationship Id="rId5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ohiohouse.gov/" TargetMode="External"/><Relationship Id="rId4" Type="http://schemas.openxmlformats.org/officeDocument/2006/relationships/hyperlink" Target="http://www.ohiosenate.gov/" TargetMode="External"/><Relationship Id="rId5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ohiohouse.gov/" TargetMode="External"/><Relationship Id="rId4" Type="http://schemas.openxmlformats.org/officeDocument/2006/relationships/hyperlink" Target="http://www.ohiosenate.gov/" TargetMode="External"/><Relationship Id="rId5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0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72.jpg"/><Relationship Id="rId5" Type="http://schemas.openxmlformats.org/officeDocument/2006/relationships/image" Target="../media/image43.jpg"/><Relationship Id="rId6" Type="http://schemas.openxmlformats.org/officeDocument/2006/relationships/image" Target="../media/image54.png"/><Relationship Id="rId7" Type="http://schemas.openxmlformats.org/officeDocument/2006/relationships/image" Target="../media/image59.jpg"/><Relationship Id="rId8" Type="http://schemas.openxmlformats.org/officeDocument/2006/relationships/image" Target="../media/image5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Relationship Id="rId4" Type="http://schemas.openxmlformats.org/officeDocument/2006/relationships/image" Target="../media/image6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Relationship Id="rId4" Type="http://schemas.openxmlformats.org/officeDocument/2006/relationships/hyperlink" Target="http://www.lsc.ohio.gov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png"/><Relationship Id="rId4" Type="http://schemas.openxmlformats.org/officeDocument/2006/relationships/image" Target="../media/image78.png"/><Relationship Id="rId5" Type="http://schemas.openxmlformats.org/officeDocument/2006/relationships/image" Target="../media/image76.jpg"/><Relationship Id="rId6" Type="http://schemas.openxmlformats.org/officeDocument/2006/relationships/image" Target="../media/image7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9.png"/><Relationship Id="rId4" Type="http://schemas.openxmlformats.org/officeDocument/2006/relationships/image" Target="../media/image77.png"/><Relationship Id="rId5" Type="http://schemas.openxmlformats.org/officeDocument/2006/relationships/image" Target="../media/image7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3.png"/><Relationship Id="rId4" Type="http://schemas.openxmlformats.org/officeDocument/2006/relationships/image" Target="../media/image8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8994" y="1437308"/>
            <a:ext cx="9650067" cy="446823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"/>
          <p:cNvSpPr txBox="1"/>
          <p:nvPr/>
        </p:nvSpPr>
        <p:spPr>
          <a:xfrm>
            <a:off x="97563" y="272540"/>
            <a:ext cx="119968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Things Work at the Ohio Statehouse</a:t>
            </a:r>
            <a:endParaRPr b="1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"/>
          <p:cNvSpPr txBox="1"/>
          <p:nvPr/>
        </p:nvSpPr>
        <p:spPr>
          <a:xfrm>
            <a:off x="8264617" y="6054992"/>
            <a:ext cx="3829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Presented by Rachel Coyle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"/>
          <p:cNvSpPr txBox="1"/>
          <p:nvPr/>
        </p:nvSpPr>
        <p:spPr>
          <a:xfrm>
            <a:off x="97575" y="5905550"/>
            <a:ext cx="97827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Break the Supermajority Edition!!</a:t>
            </a:r>
            <a:endParaRPr b="1" i="0" sz="4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"/>
          <p:cNvSpPr txBox="1"/>
          <p:nvPr/>
        </p:nvSpPr>
        <p:spPr>
          <a:xfrm>
            <a:off x="7489125" y="3425275"/>
            <a:ext cx="19839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/>
          <p:cNvSpPr txBox="1"/>
          <p:nvPr>
            <p:ph type="title"/>
          </p:nvPr>
        </p:nvSpPr>
        <p:spPr>
          <a:xfrm>
            <a:off x="266700" y="-158261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STATEHOUSE BASICS – TERMS	</a:t>
            </a:r>
            <a:endParaRPr/>
          </a:p>
        </p:txBody>
      </p:sp>
      <p:sp>
        <p:nvSpPr>
          <p:cNvPr id="207" name="Google Shape;207;p6"/>
          <p:cNvSpPr txBox="1"/>
          <p:nvPr>
            <p:ph idx="1" type="body"/>
          </p:nvPr>
        </p:nvSpPr>
        <p:spPr>
          <a:xfrm>
            <a:off x="266700" y="993228"/>
            <a:ext cx="11925300" cy="58647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TERM TO KNOW: “General Assembly” or “G.A.”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The Statehouse operates in 2-year terms called G.A.s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Any bill that doesn’t pass by the end of the G.A. dies and </a:t>
            </a:r>
            <a:br>
              <a:rPr b="1" lang="en-US" sz="2350"/>
            </a:br>
            <a:r>
              <a:rPr b="1" lang="en-US" sz="2350"/>
              <a:t>has to be reintroduced next G.A.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TERM TO KNOW: “Session” </a:t>
            </a:r>
            <a:r>
              <a:rPr b="1" lang="en-US" sz="2400">
                <a:solidFill>
                  <a:srgbClr val="DDB0E6"/>
                </a:solidFill>
              </a:rPr>
              <a:t> 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The time of year when legislators are working,</a:t>
            </a:r>
            <a:br>
              <a:rPr b="1" lang="en-US" sz="2350"/>
            </a:br>
            <a:r>
              <a:rPr b="1" lang="en-US" sz="2350"/>
              <a:t>AND the times they’re actually in the chamber voting on bills.</a:t>
            </a:r>
            <a:endParaRPr/>
          </a:p>
          <a:p>
            <a:pPr indent="-119062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625"/>
              <a:buNone/>
            </a:pPr>
            <a:r>
              <a:t/>
            </a:r>
            <a:endParaRPr b="1" sz="2625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TERM TO KNOW: “Lame Duck”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The majority party tends to save the most controversial bills</a:t>
            </a:r>
            <a:br>
              <a:rPr b="1" lang="en-US" sz="2350"/>
            </a:br>
            <a:r>
              <a:rPr b="1" lang="en-US" sz="2350"/>
              <a:t>for the “Lame Duck” session. 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b="1" lang="en-US" sz="2350"/>
              <a:t>Next Lame Duck Session? Mid November – Mid December 2020.</a:t>
            </a:r>
            <a:endParaRPr/>
          </a:p>
          <a:p>
            <a:pPr indent="-257175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0"/>
              <a:buNone/>
            </a:pPr>
            <a:r>
              <a:t/>
            </a:r>
            <a:endParaRPr sz="450"/>
          </a:p>
        </p:txBody>
      </p:sp>
      <p:pic>
        <p:nvPicPr>
          <p:cNvPr id="208" name="Google Shape;208;p6"/>
          <p:cNvPicPr preferRelativeResize="0"/>
          <p:nvPr/>
        </p:nvPicPr>
        <p:blipFill rotWithShape="1">
          <a:blip r:embed="rId3">
            <a:alphaModFix/>
          </a:blip>
          <a:srcRect b="0" l="8202" r="15279" t="0"/>
          <a:stretch/>
        </p:blipFill>
        <p:spPr>
          <a:xfrm>
            <a:off x="9151000" y="4187024"/>
            <a:ext cx="2942225" cy="255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63075" y="1297995"/>
            <a:ext cx="1756325" cy="20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 txBox="1"/>
          <p:nvPr/>
        </p:nvSpPr>
        <p:spPr>
          <a:xfrm>
            <a:off x="8663725" y="2234675"/>
            <a:ext cx="1155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HB 378</a:t>
            </a:r>
            <a:endParaRPr b="1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/>
          <p:cNvSpPr txBox="1"/>
          <p:nvPr>
            <p:ph type="title"/>
          </p:nvPr>
        </p:nvSpPr>
        <p:spPr>
          <a:xfrm>
            <a:off x="266700" y="-158261"/>
            <a:ext cx="11658599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5400"/>
              <a:t>STATEHOUSE BASICS – THE NUMBERS	</a:t>
            </a:r>
            <a:endParaRPr/>
          </a:p>
        </p:txBody>
      </p:sp>
      <p:sp>
        <p:nvSpPr>
          <p:cNvPr id="216" name="Google Shape;216;p7"/>
          <p:cNvSpPr txBox="1"/>
          <p:nvPr>
            <p:ph idx="1" type="body"/>
          </p:nvPr>
        </p:nvSpPr>
        <p:spPr>
          <a:xfrm>
            <a:off x="266700" y="1666475"/>
            <a:ext cx="11658600" cy="45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TERM TO KNOW: </a:t>
            </a:r>
            <a:r>
              <a:rPr b="1" lang="en-US" sz="4000"/>
              <a:t>”Supermajority”</a:t>
            </a:r>
            <a:br>
              <a:rPr b="1" lang="en-US" sz="4000"/>
            </a:br>
            <a:endParaRPr sz="4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Ohio Senate has 33 senators. </a:t>
            </a:r>
            <a:endParaRPr b="1" sz="4000">
              <a:solidFill>
                <a:srgbClr val="DDB0E6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24 Republicans – 9 Democrats.</a:t>
            </a:r>
            <a:endParaRPr sz="2200"/>
          </a:p>
          <a:p>
            <a:pPr indent="0" lvl="0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4000">
              <a:solidFill>
                <a:srgbClr val="DDB0E6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Ohio House has 99 members. </a:t>
            </a:r>
            <a:endParaRPr b="1" sz="4000">
              <a:solidFill>
                <a:srgbClr val="DDB0E6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61 Republicans – 38 Democrats.</a:t>
            </a:r>
            <a:endParaRPr sz="2200"/>
          </a:p>
        </p:txBody>
      </p:sp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3266" y="2191991"/>
            <a:ext cx="546475" cy="5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9741" y="1297991"/>
            <a:ext cx="546475" cy="5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7803" y="1844491"/>
            <a:ext cx="546475" cy="5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3675" y="1119958"/>
            <a:ext cx="546475" cy="54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 b="12010" l="7330" r="0" t="0"/>
          <a:stretch/>
        </p:blipFill>
        <p:spPr>
          <a:xfrm>
            <a:off x="8485150" y="3179350"/>
            <a:ext cx="3440150" cy="30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 txBox="1"/>
          <p:nvPr/>
        </p:nvSpPr>
        <p:spPr>
          <a:xfrm>
            <a:off x="8485175" y="6054275"/>
            <a:ext cx="34401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sng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Veto Power</a:t>
            </a:r>
            <a:endParaRPr b="1" i="0" sz="3000" u="none" cap="none" strike="sngStrik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/>
          <p:nvPr>
            <p:ph type="title"/>
          </p:nvPr>
        </p:nvSpPr>
        <p:spPr>
          <a:xfrm>
            <a:off x="211015" y="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000"/>
              <a:t>WANT TO FIND YOUR REP/SENATOR?</a:t>
            </a:r>
            <a:br>
              <a:rPr lang="en-US" sz="4000"/>
            </a:br>
            <a:endParaRPr b="1" sz="4000"/>
          </a:p>
        </p:txBody>
      </p:sp>
      <p:sp>
        <p:nvSpPr>
          <p:cNvPr id="228" name="Google Shape;228;p10"/>
          <p:cNvSpPr txBox="1"/>
          <p:nvPr>
            <p:ph idx="1" type="body"/>
          </p:nvPr>
        </p:nvSpPr>
        <p:spPr>
          <a:xfrm>
            <a:off x="211015" y="932440"/>
            <a:ext cx="11980985" cy="1652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br>
              <a:rPr lang="en-US" sz="4000"/>
            </a:br>
            <a:r>
              <a:rPr b="1" lang="en-US" sz="4000" u="sng">
                <a:solidFill>
                  <a:schemeClr val="hlink"/>
                </a:solidFill>
                <a:hlinkClick r:id="rId3"/>
              </a:rPr>
              <a:t>Legislature.Ohio.Gov</a:t>
            </a:r>
            <a:r>
              <a:rPr lang="en-US" sz="4000"/>
              <a:t> → Legislators → District Maps</a:t>
            </a:r>
            <a:endParaRPr/>
          </a:p>
          <a:p>
            <a:pPr indent="-444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800"/>
              <a:buNone/>
            </a:pPr>
            <a:r>
              <a:t/>
            </a:r>
            <a:endParaRPr b="1" sz="3800"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800"/>
              <a:buChar char="•"/>
            </a:pPr>
            <a:r>
              <a:rPr b="1" lang="en-US" sz="3800"/>
              <a:t>Type your address </a:t>
            </a:r>
            <a:endParaRPr/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1" y="1889004"/>
            <a:ext cx="7127722" cy="4968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"/>
          <p:cNvSpPr txBox="1"/>
          <p:nvPr>
            <p:ph type="title"/>
          </p:nvPr>
        </p:nvSpPr>
        <p:spPr>
          <a:xfrm>
            <a:off x="255050" y="300575"/>
            <a:ext cx="118080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6030"/>
              <a:t>HOW A BILL BECOMES A LAW IN OHIO</a:t>
            </a:r>
            <a:r>
              <a:rPr lang="en-US" sz="3240"/>
              <a:t> </a:t>
            </a:r>
            <a:r>
              <a:rPr b="1" lang="en-US" sz="3959">
                <a:solidFill>
                  <a:srgbClr val="DDB0E6"/>
                </a:solidFill>
              </a:rPr>
              <a:t>(AND WHAT YOU CAN DO ABOUT IT)</a:t>
            </a:r>
            <a:endParaRPr/>
          </a:p>
        </p:txBody>
      </p:sp>
      <p:sp>
        <p:nvSpPr>
          <p:cNvPr id="235" name="Google Shape;235;p11"/>
          <p:cNvSpPr txBox="1"/>
          <p:nvPr>
            <p:ph idx="1" type="body"/>
          </p:nvPr>
        </p:nvSpPr>
        <p:spPr>
          <a:xfrm>
            <a:off x="255050" y="2225173"/>
            <a:ext cx="10131300" cy="47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3990"/>
              <a:buChar char="•"/>
            </a:pPr>
            <a:r>
              <a:rPr b="1" lang="en-US" sz="3990">
                <a:solidFill>
                  <a:srgbClr val="FF00FF"/>
                </a:solidFill>
              </a:rPr>
              <a:t>Step 1: </a:t>
            </a:r>
            <a:r>
              <a:rPr b="1" lang="en-US" sz="2800">
                <a:solidFill>
                  <a:srgbClr val="FF00FF"/>
                </a:solidFill>
              </a:rPr>
              <a:t>A bill is introduced</a:t>
            </a:r>
            <a:r>
              <a:rPr b="1" lang="en-US" sz="2800"/>
              <a:t> </a:t>
            </a:r>
            <a:r>
              <a:rPr b="1" lang="en-US" sz="2800"/>
              <a:t>in the House or Senate.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Sometimes it’s introduced in the House AND Senate.</a:t>
            </a:r>
            <a:br>
              <a:rPr lang="en-US" sz="2800"/>
            </a:br>
            <a:endParaRPr sz="2800"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Bills are numbered in order of introduction.</a:t>
            </a:r>
            <a:endParaRPr/>
          </a:p>
          <a:p>
            <a:pPr indent="-285750" lvl="2" marL="12001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So HB 1 was the first bill in the House this G.A.</a:t>
            </a:r>
            <a:br>
              <a:rPr lang="en-US" sz="2800"/>
            </a:br>
            <a:br>
              <a:rPr lang="en-US" sz="2800"/>
            </a:br>
            <a:endParaRPr/>
          </a:p>
          <a:p>
            <a:pPr indent="-406400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Bills keep their same name and number throughout </a:t>
            </a:r>
            <a:br>
              <a:rPr b="1" lang="en-US" sz="2800"/>
            </a:br>
            <a:r>
              <a:rPr b="1" lang="en-US" sz="2800"/>
              <a:t>the entire two-year term.</a:t>
            </a:r>
            <a:endParaRPr b="1"/>
          </a:p>
          <a:p>
            <a:pPr indent="-177800" lvl="3" marL="15430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So HB 1 will STAY HB 1 when it goes over to the Senate. </a:t>
            </a:r>
            <a:endParaRPr/>
          </a:p>
          <a:p>
            <a:pPr indent="-20574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260"/>
          </a:p>
        </p:txBody>
      </p:sp>
      <p:pic>
        <p:nvPicPr>
          <p:cNvPr id="236" name="Google Shape;236;p11"/>
          <p:cNvPicPr preferRelativeResize="0"/>
          <p:nvPr/>
        </p:nvPicPr>
        <p:blipFill rotWithShape="1">
          <a:blip r:embed="rId3">
            <a:alphaModFix/>
          </a:blip>
          <a:srcRect b="0" l="27140" r="26995" t="0"/>
          <a:stretch/>
        </p:blipFill>
        <p:spPr>
          <a:xfrm>
            <a:off x="9318475" y="2041199"/>
            <a:ext cx="2744574" cy="33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"/>
          <p:cNvSpPr txBox="1"/>
          <p:nvPr>
            <p:ph type="title"/>
          </p:nvPr>
        </p:nvSpPr>
        <p:spPr>
          <a:xfrm>
            <a:off x="228775" y="687975"/>
            <a:ext cx="11834100" cy="8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5600"/>
              <a:t>HOW A BILL BECOMES A LAW IN OHIO</a:t>
            </a:r>
            <a:br>
              <a:rPr lang="en-US" sz="3240"/>
            </a:br>
            <a:r>
              <a:rPr b="1" lang="en-US" sz="3959">
                <a:solidFill>
                  <a:srgbClr val="DDB0E6"/>
                </a:solidFill>
              </a:rPr>
              <a:t>(AND WHAT YOU CAN DO ABOUT IT)</a:t>
            </a:r>
            <a:endParaRPr/>
          </a:p>
        </p:txBody>
      </p:sp>
      <p:sp>
        <p:nvSpPr>
          <p:cNvPr id="242" name="Google Shape;242;p12"/>
          <p:cNvSpPr txBox="1"/>
          <p:nvPr>
            <p:ph idx="1" type="body"/>
          </p:nvPr>
        </p:nvSpPr>
        <p:spPr>
          <a:xfrm>
            <a:off x="164275" y="2064725"/>
            <a:ext cx="119631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5400"/>
              <a:buChar char="•"/>
            </a:pPr>
            <a:r>
              <a:rPr b="1" lang="en-US" sz="5400">
                <a:solidFill>
                  <a:srgbClr val="FF00FF"/>
                </a:solidFill>
              </a:rPr>
              <a:t>Step 2: </a:t>
            </a:r>
            <a:r>
              <a:rPr b="1" lang="en-US" sz="3800">
                <a:solidFill>
                  <a:srgbClr val="FF00FF"/>
                </a:solidFill>
              </a:rPr>
              <a:t>Once a bill is introduced, it’s assigned to a committee.</a:t>
            </a:r>
            <a:endParaRPr b="1" sz="3800">
              <a:solidFill>
                <a:srgbClr val="FF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FF00FF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800"/>
              <a:buChar char="•"/>
            </a:pPr>
            <a:r>
              <a:rPr b="1" lang="en-US" sz="3800">
                <a:solidFill>
                  <a:srgbClr val="DDB0E6"/>
                </a:solidFill>
              </a:rPr>
              <a:t>ACTION ITEM: </a:t>
            </a:r>
            <a:r>
              <a:rPr b="1" lang="en-US" sz="3800"/>
              <a:t>CONTACT committee chairs. </a:t>
            </a:r>
            <a:endParaRPr b="1" sz="3800"/>
          </a:p>
          <a:p>
            <a:pPr indent="-469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800"/>
              <a:buChar char="•"/>
            </a:pPr>
            <a:r>
              <a:rPr b="1" lang="en-US" sz="3800"/>
              <a:t>Ask to be placed on their </a:t>
            </a:r>
            <a:endParaRPr b="1" sz="3800"/>
          </a:p>
          <a:p>
            <a:pPr indent="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800"/>
              <a:t>“committee notice list.”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1050" y="4346575"/>
            <a:ext cx="2408899" cy="23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5199" y="640550"/>
            <a:ext cx="9281601" cy="62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3"/>
          <p:cNvSpPr txBox="1"/>
          <p:nvPr/>
        </p:nvSpPr>
        <p:spPr>
          <a:xfrm>
            <a:off x="309675" y="136550"/>
            <a:ext cx="6510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Legislature.Ohio.gov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555" y="0"/>
            <a:ext cx="1127088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6070" y="0"/>
            <a:ext cx="90198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6944" y="0"/>
            <a:ext cx="89181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"/>
          <p:cNvSpPr txBox="1"/>
          <p:nvPr>
            <p:ph type="title"/>
          </p:nvPr>
        </p:nvSpPr>
        <p:spPr>
          <a:xfrm>
            <a:off x="202500" y="0"/>
            <a:ext cx="118605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5600"/>
              <a:t>HOW A BILL BECOMES A LAW IN OHIO</a:t>
            </a:r>
            <a:r>
              <a:rPr lang="en-US" sz="3240"/>
              <a:t> </a:t>
            </a:r>
            <a:r>
              <a:rPr b="1" lang="en-US" sz="3959">
                <a:solidFill>
                  <a:srgbClr val="DDB0E6"/>
                </a:solidFill>
              </a:rPr>
              <a:t>(AND WHAT YOU CAN DO ABOUT IT)</a:t>
            </a:r>
            <a:endParaRPr/>
          </a:p>
        </p:txBody>
      </p:sp>
      <p:sp>
        <p:nvSpPr>
          <p:cNvPr id="270" name="Google Shape;270;p17"/>
          <p:cNvSpPr txBox="1"/>
          <p:nvPr>
            <p:ph idx="1" type="body"/>
          </p:nvPr>
        </p:nvSpPr>
        <p:spPr>
          <a:xfrm>
            <a:off x="202500" y="1833025"/>
            <a:ext cx="11989500" cy="50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4000"/>
              <a:buChar char="•"/>
            </a:pPr>
            <a:r>
              <a:rPr b="1" lang="en-US" sz="4000">
                <a:solidFill>
                  <a:srgbClr val="FF00FF"/>
                </a:solidFill>
              </a:rPr>
              <a:t>Step 3: </a:t>
            </a:r>
            <a:r>
              <a:rPr b="1" lang="en-US" sz="3200">
                <a:solidFill>
                  <a:srgbClr val="FF00FF"/>
                </a:solidFill>
              </a:rPr>
              <a:t>Bills (usually….) Get Hearings.</a:t>
            </a:r>
            <a:endParaRPr sz="3200">
              <a:solidFill>
                <a:srgbClr val="FF00FF"/>
              </a:solidFill>
            </a:endParaRPr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040"/>
              <a:buChar char="•"/>
            </a:pPr>
            <a:r>
              <a:rPr b="1" lang="en-US" sz="3040">
                <a:solidFill>
                  <a:srgbClr val="DDB0E6"/>
                </a:solidFill>
              </a:rPr>
              <a:t>Committee hearings (normal process): 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1st hearing – sponsor testimony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2nd hearing – proponent testimony (supporter)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3rd hearing – opponent/interested party testimony 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 sz="3200"/>
              <a:t>But the number of hearings can change! </a:t>
            </a:r>
            <a:r>
              <a:rPr lang="en-US" sz="3200"/>
              <a:t> 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 sz="3200">
                <a:solidFill>
                  <a:srgbClr val="DDB0E6"/>
                </a:solidFill>
              </a:rPr>
              <a:t>ACTION ITEM:</a:t>
            </a:r>
            <a:r>
              <a:rPr lang="en-US" sz="3200">
                <a:solidFill>
                  <a:srgbClr val="DDB0E6"/>
                </a:solidFill>
              </a:rPr>
              <a:t> </a:t>
            </a:r>
            <a:r>
              <a:rPr lang="en-US" sz="3200"/>
              <a:t>Demand hearings for good bills!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 sz="3200">
                <a:solidFill>
                  <a:srgbClr val="DDB0E6"/>
                </a:solidFill>
              </a:rPr>
              <a:t>ACTION ITEM: </a:t>
            </a:r>
            <a:r>
              <a:rPr b="1" lang="en-US" sz="3200"/>
              <a:t>S</a:t>
            </a:r>
            <a:r>
              <a:rPr lang="en-US" sz="3200"/>
              <a:t>low down bad bills!</a:t>
            </a:r>
            <a:endParaRPr/>
          </a:p>
          <a:p>
            <a:pPr indent="-24003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</a:pPr>
            <a:r>
              <a:t/>
            </a:r>
            <a:endParaRPr sz="720"/>
          </a:p>
        </p:txBody>
      </p:sp>
      <p:pic>
        <p:nvPicPr>
          <p:cNvPr id="271" name="Google Shape;271;p17"/>
          <p:cNvPicPr preferRelativeResize="0"/>
          <p:nvPr/>
        </p:nvPicPr>
        <p:blipFill rotWithShape="1">
          <a:blip r:embed="rId3">
            <a:alphaModFix/>
          </a:blip>
          <a:srcRect b="0" l="3903" r="12830" t="0"/>
          <a:stretch/>
        </p:blipFill>
        <p:spPr>
          <a:xfrm>
            <a:off x="8721969" y="1833027"/>
            <a:ext cx="3470032" cy="4602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5402b9218_0_1"/>
          <p:cNvSpPr txBox="1"/>
          <p:nvPr>
            <p:ph type="ctrTitle"/>
          </p:nvPr>
        </p:nvSpPr>
        <p:spPr>
          <a:xfrm>
            <a:off x="551700" y="445800"/>
            <a:ext cx="11088600" cy="652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-US">
                <a:solidFill>
                  <a:srgbClr val="FF00FF"/>
                </a:solidFill>
              </a:rPr>
              <a:t>DISCLAIMER:</a:t>
            </a:r>
            <a:r>
              <a:rPr lang="en-US">
                <a:solidFill>
                  <a:srgbClr val="FF00FF"/>
                </a:solidFill>
              </a:rPr>
              <a:t> </a:t>
            </a:r>
            <a:r>
              <a:rPr lang="en-US"/>
              <a:t>Tonight’s version of this presentation is progressive and political!</a:t>
            </a:r>
            <a:br>
              <a:rPr lang="en-US"/>
            </a:br>
            <a:br>
              <a:rPr lang="en-US"/>
            </a:br>
            <a:r>
              <a:rPr lang="en-US" sz="3000"/>
              <a:t>(Traditional “How Things Work” presentation is non-partisan and issue-focused)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-US">
                <a:solidFill>
                  <a:srgbClr val="FF00FF"/>
                </a:solidFill>
              </a:rPr>
              <a:t>GOAL: </a:t>
            </a:r>
            <a:r>
              <a:rPr lang="en-US"/>
              <a:t>Break the longtime Republican Supermajority in Ohio’s Statehouse by electing Democrats in 2020.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/>
          <p:nvPr>
            <p:ph type="title"/>
          </p:nvPr>
        </p:nvSpPr>
        <p:spPr>
          <a:xfrm>
            <a:off x="246186" y="-234462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B0E6"/>
              </a:buClr>
              <a:buSzPts val="6000"/>
              <a:buFont typeface="Calibri"/>
              <a:buNone/>
            </a:pPr>
            <a:r>
              <a:rPr b="1" lang="en-US" sz="6000">
                <a:solidFill>
                  <a:srgbClr val="DDB0E6"/>
                </a:solidFill>
              </a:rPr>
              <a:t>YES. </a:t>
            </a:r>
            <a:r>
              <a:rPr b="1" lang="en-US" sz="6000"/>
              <a:t>I SAID CALL. </a:t>
            </a:r>
            <a:endParaRPr/>
          </a:p>
        </p:txBody>
      </p:sp>
      <p:sp>
        <p:nvSpPr>
          <p:cNvPr id="277" name="Google Shape;277;p18"/>
          <p:cNvSpPr txBox="1"/>
          <p:nvPr>
            <p:ph idx="1" type="body"/>
          </p:nvPr>
        </p:nvSpPr>
        <p:spPr>
          <a:xfrm>
            <a:off x="0" y="984738"/>
            <a:ext cx="12191999" cy="6066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It’s not like calling Congress. </a:t>
            </a:r>
            <a:r>
              <a:rPr b="1" lang="en-US" sz="2800">
                <a:solidFill>
                  <a:srgbClr val="DDB0E6"/>
                </a:solidFill>
              </a:rPr>
              <a:t>They aren’t asking for zip codes or taking a tally.</a:t>
            </a:r>
            <a:r>
              <a:rPr b="1" lang="en-US" sz="2800"/>
              <a:t> </a:t>
            </a:r>
            <a:br>
              <a:rPr b="1" lang="en-US" sz="2800"/>
            </a:br>
            <a:endParaRPr b="1" sz="28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>
                <a:solidFill>
                  <a:srgbClr val="DDB0E6"/>
                </a:solidFill>
              </a:rPr>
              <a:t>Remember: </a:t>
            </a:r>
            <a:r>
              <a:rPr b="1" lang="en-US" sz="2800"/>
              <a:t>You’re not talking to the legislator. </a:t>
            </a:r>
            <a:br>
              <a:rPr b="1" lang="en-US" sz="2800"/>
            </a:br>
            <a:r>
              <a:rPr b="1" lang="en-US" sz="2800"/>
              <a:t>You’re talking to their overworked, underpaid aide. </a:t>
            </a:r>
            <a:br>
              <a:rPr b="1" lang="en-US" sz="2800"/>
            </a:br>
            <a:r>
              <a:rPr b="1" lang="en-US" sz="2800"/>
              <a:t>Be nice!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>
                <a:solidFill>
                  <a:srgbClr val="DDB0E6"/>
                </a:solidFill>
              </a:rPr>
              <a:t>Each state rep only has 1 aide.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>
                <a:solidFill>
                  <a:srgbClr val="DDB0E6"/>
                </a:solidFill>
              </a:rPr>
              <a:t>Each senator only has 2 aides.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Build a relationship.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8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And they WILL get your messages. </a:t>
            </a:r>
            <a:r>
              <a:rPr b="1" lang="en-US" sz="2800">
                <a:solidFill>
                  <a:srgbClr val="DDB0E6"/>
                </a:solidFill>
              </a:rPr>
              <a:t>There’s only 1 phone line per legislator. 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So you’re calling the same number that the legislators call….</a:t>
            </a:r>
            <a:endParaRPr/>
          </a:p>
          <a:p>
            <a:pPr indent="-257175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0"/>
              <a:buNone/>
            </a:pPr>
            <a:r>
              <a:t/>
            </a:r>
            <a:endParaRPr sz="450"/>
          </a:p>
        </p:txBody>
      </p:sp>
      <p:pic>
        <p:nvPicPr>
          <p:cNvPr id="278" name="Google Shape;2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8575" y="1822100"/>
            <a:ext cx="3726249" cy="372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281355" y="0"/>
            <a:ext cx="11910644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TESTIFYING IN COMMITTEE</a:t>
            </a:r>
            <a:endParaRPr sz="6000"/>
          </a:p>
        </p:txBody>
      </p:sp>
      <p:sp>
        <p:nvSpPr>
          <p:cNvPr id="284" name="Google Shape;284;p19"/>
          <p:cNvSpPr txBox="1"/>
          <p:nvPr>
            <p:ph idx="1" type="body"/>
          </p:nvPr>
        </p:nvSpPr>
        <p:spPr>
          <a:xfrm>
            <a:off x="281355" y="1456281"/>
            <a:ext cx="12192000" cy="59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Come testify for/against bills at the Statehouse! </a:t>
            </a:r>
            <a:endParaRPr/>
          </a:p>
          <a:p>
            <a:pPr indent="-482600" lvl="2" marL="1371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GOAL: Testify in person. </a:t>
            </a:r>
            <a:br>
              <a:rPr b="1" lang="en-US" sz="4000">
                <a:solidFill>
                  <a:srgbClr val="DDB0E6"/>
                </a:solidFill>
              </a:rPr>
            </a:br>
            <a:endParaRPr/>
          </a:p>
          <a:p>
            <a:pPr indent="-285750" lvl="0" marL="2857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Please TRY TO present your testimony in person whenever possible. BUT….</a:t>
            </a:r>
            <a:endParaRPr/>
          </a:p>
          <a:p>
            <a:pPr indent="-482600" lvl="2" marL="1371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>
                <a:solidFill>
                  <a:srgbClr val="DDB0E6"/>
                </a:solidFill>
              </a:rPr>
              <a:t>Can’t testify in person? You can also submit written-only testimony.</a:t>
            </a:r>
            <a:br>
              <a:rPr lang="en-US" sz="4000"/>
            </a:br>
            <a:endParaRPr sz="4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/>
          <p:nvPr>
            <p:ph type="title"/>
          </p:nvPr>
        </p:nvSpPr>
        <p:spPr>
          <a:xfrm>
            <a:off x="0" y="338666"/>
            <a:ext cx="121920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40"/>
              <a:buFont typeface="Calibri"/>
              <a:buNone/>
            </a:pPr>
            <a:r>
              <a:rPr b="1" lang="en-US" sz="5040"/>
              <a:t>HOW TO SUBMIT TESTIMONY </a:t>
            </a:r>
            <a:br>
              <a:rPr b="1" lang="en-US" sz="3600"/>
            </a:br>
            <a:r>
              <a:rPr b="1" lang="en-US" sz="3600"/>
              <a:t>(IN-PERSON OR WRITTEN-ONLY!):</a:t>
            </a:r>
            <a:br>
              <a:rPr lang="en-US" sz="3240"/>
            </a:br>
            <a:endParaRPr sz="3240"/>
          </a:p>
        </p:txBody>
      </p:sp>
      <p:sp>
        <p:nvSpPr>
          <p:cNvPr id="290" name="Google Shape;290;p21"/>
          <p:cNvSpPr txBox="1"/>
          <p:nvPr>
            <p:ph idx="1" type="body"/>
          </p:nvPr>
        </p:nvSpPr>
        <p:spPr>
          <a:xfrm>
            <a:off x="246186" y="1794932"/>
            <a:ext cx="11808160" cy="5164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95"/>
              <a:buNone/>
            </a:pPr>
            <a:r>
              <a:rPr b="1" lang="en-US" sz="4195">
                <a:solidFill>
                  <a:srgbClr val="DDB0E6"/>
                </a:solidFill>
              </a:rPr>
              <a:t>STEP 1: </a:t>
            </a:r>
            <a:r>
              <a:rPr lang="en-US" sz="3640"/>
              <a:t>Write your testimony.</a:t>
            </a:r>
            <a:br>
              <a:rPr lang="en-US" sz="3640"/>
            </a:b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995"/>
              <a:buNone/>
            </a:pPr>
            <a:r>
              <a:rPr b="1" lang="en-US" sz="4195">
                <a:solidFill>
                  <a:srgbClr val="DDB0E6"/>
                </a:solidFill>
              </a:rPr>
              <a:t>STEP 2: </a:t>
            </a:r>
            <a:r>
              <a:rPr lang="en-US" sz="3640"/>
              <a:t>Email your (written or in-person) testimony to the Committee Chair. 24 hours in advance.</a:t>
            </a:r>
            <a:br>
              <a:rPr lang="en-US" sz="3640"/>
            </a:b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995"/>
              <a:buNone/>
            </a:pPr>
            <a:r>
              <a:rPr b="1" lang="en-US" sz="4195">
                <a:solidFill>
                  <a:srgbClr val="DDB0E6"/>
                </a:solidFill>
              </a:rPr>
              <a:t>STEP 3: </a:t>
            </a:r>
            <a:r>
              <a:rPr lang="en-US" sz="3640"/>
              <a:t>The committee chair will send you a “Witness Slip” form to fill out. </a:t>
            </a:r>
            <a:endParaRPr sz="1000"/>
          </a:p>
          <a:p>
            <a:pPr indent="-2349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</a:pPr>
            <a:r>
              <a:rPr lang="en-US" sz="2160"/>
              <a:t>If you’re submitting written-only testimony, that’s it. You’re done!</a:t>
            </a:r>
            <a:endParaRPr sz="1000"/>
          </a:p>
          <a:p>
            <a:pPr indent="-2349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</a:pPr>
            <a:r>
              <a:rPr lang="en-US" sz="2160"/>
              <a:t>If you’re testifying in person, all that’s left is to show up!</a:t>
            </a:r>
            <a:endParaRPr sz="1000"/>
          </a:p>
          <a:p>
            <a:pPr indent="-180022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t/>
            </a:r>
            <a:endParaRPr sz="1665"/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3">
            <a:alphaModFix/>
          </a:blip>
          <a:srcRect b="9164" l="7090" r="7181" t="8894"/>
          <a:stretch/>
        </p:blipFill>
        <p:spPr>
          <a:xfrm>
            <a:off x="10143450" y="989925"/>
            <a:ext cx="1910900" cy="18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3429" l="-994" r="496" t="33449"/>
          <a:stretch/>
        </p:blipFill>
        <p:spPr>
          <a:xfrm>
            <a:off x="5145334" y="1635369"/>
            <a:ext cx="7046666" cy="502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 preferRelativeResize="0"/>
          <p:nvPr/>
        </p:nvPicPr>
        <p:blipFill rotWithShape="1">
          <a:blip r:embed="rId4">
            <a:alphaModFix/>
          </a:blip>
          <a:srcRect b="9855" l="19089" r="9674" t="0"/>
          <a:stretch/>
        </p:blipFill>
        <p:spPr>
          <a:xfrm>
            <a:off x="61206" y="1992936"/>
            <a:ext cx="5207463" cy="439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7052" y="93743"/>
            <a:ext cx="8957896" cy="1459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"/>
          <p:cNvSpPr txBox="1"/>
          <p:nvPr>
            <p:ph type="title"/>
          </p:nvPr>
        </p:nvSpPr>
        <p:spPr>
          <a:xfrm>
            <a:off x="0" y="492370"/>
            <a:ext cx="12192000" cy="7913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69"/>
              <a:buFont typeface="Calibri"/>
              <a:buNone/>
            </a:pPr>
            <a:r>
              <a:rPr b="1" lang="en-US" sz="6569"/>
              <a:t>WHAT MAKES GOOD TESTIMONY</a:t>
            </a:r>
            <a:br>
              <a:rPr lang="en-US" sz="3240"/>
            </a:br>
            <a:endParaRPr sz="3240"/>
          </a:p>
        </p:txBody>
      </p:sp>
      <p:sp>
        <p:nvSpPr>
          <p:cNvPr id="304" name="Google Shape;304;p22"/>
          <p:cNvSpPr txBox="1"/>
          <p:nvPr>
            <p:ph idx="1" type="body"/>
          </p:nvPr>
        </p:nvSpPr>
        <p:spPr>
          <a:xfrm>
            <a:off x="263770" y="668216"/>
            <a:ext cx="12068906" cy="58908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5"/>
              <a:buNone/>
            </a:pPr>
            <a:r>
              <a:t/>
            </a:r>
            <a:endParaRPr sz="5005">
              <a:solidFill>
                <a:srgbClr val="DDB0E6"/>
              </a:solidFill>
            </a:endParaRPr>
          </a:p>
          <a:p>
            <a:pPr indent="-317817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5005"/>
              <a:buChar char="•"/>
            </a:pPr>
            <a:r>
              <a:rPr b="1" lang="en-US" sz="5005">
                <a:solidFill>
                  <a:srgbClr val="DDB0E6"/>
                </a:solidFill>
              </a:rPr>
              <a:t>Short and sweet!!</a:t>
            </a:r>
            <a:endParaRPr/>
          </a:p>
          <a:p>
            <a:pPr indent="-286385" lvl="2" marL="12001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10"/>
              <a:buChar char="•"/>
            </a:pPr>
            <a:r>
              <a:rPr b="1" lang="en-US" sz="4510"/>
              <a:t>If there’s a lot of testimony, you’ll likely be limited to 2-3 minutes. Make them count.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620"/>
              <a:buNone/>
            </a:pPr>
            <a:r>
              <a:t/>
            </a:r>
            <a:endParaRPr sz="4620">
              <a:solidFill>
                <a:srgbClr val="DDB0E6"/>
              </a:solidFill>
            </a:endParaRPr>
          </a:p>
          <a:p>
            <a:pPr indent="-29337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620"/>
              <a:buChar char="•"/>
            </a:pPr>
            <a:r>
              <a:rPr b="1" lang="en-US" sz="4620">
                <a:solidFill>
                  <a:srgbClr val="DDB0E6"/>
                </a:solidFill>
              </a:rPr>
              <a:t>Consider your audience</a:t>
            </a:r>
            <a:endParaRPr b="1" sz="4510">
              <a:solidFill>
                <a:srgbClr val="DDB0E6"/>
              </a:solidFill>
            </a:endParaRPr>
          </a:p>
          <a:p>
            <a:pPr indent="-285750" lvl="2" marL="12001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400"/>
              <a:buChar char="•"/>
            </a:pPr>
            <a:r>
              <a:rPr b="1" lang="en-US" sz="4400"/>
              <a:t>Think of your most conservative relative. That’s your audience.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347" y="0"/>
            <a:ext cx="101153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398" l="5124" r="27947" t="11557"/>
          <a:stretch/>
        </p:blipFill>
        <p:spPr>
          <a:xfrm>
            <a:off x="3400375" y="886800"/>
            <a:ext cx="6212400" cy="50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4"/>
          <p:cNvSpPr txBox="1"/>
          <p:nvPr/>
        </p:nvSpPr>
        <p:spPr>
          <a:xfrm>
            <a:off x="154350" y="133800"/>
            <a:ext cx="118863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 is stressful. You deserve a few seconds to breathe. Here’s a kitten.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4300500" y="5971200"/>
            <a:ext cx="75276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Now, on to the next part of the presentation!</a:t>
            </a:r>
            <a:r>
              <a:rPr b="1" i="0" lang="en-US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11665650" y="5982150"/>
            <a:ext cx="375000" cy="551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/>
          <p:nvPr>
            <p:ph type="title"/>
          </p:nvPr>
        </p:nvSpPr>
        <p:spPr>
          <a:xfrm>
            <a:off x="155125" y="123100"/>
            <a:ext cx="11861400" cy="8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3400"/>
              <a:t>More Ohioans have started to care about the Statehouse recently! Yay! BUT….</a:t>
            </a:r>
            <a:endParaRPr sz="3400"/>
          </a:p>
        </p:txBody>
      </p:sp>
      <p:sp>
        <p:nvSpPr>
          <p:cNvPr id="323" name="Google Shape;323;p26"/>
          <p:cNvSpPr txBox="1"/>
          <p:nvPr>
            <p:ph idx="1" type="body"/>
          </p:nvPr>
        </p:nvSpPr>
        <p:spPr>
          <a:xfrm>
            <a:off x="155125" y="999105"/>
            <a:ext cx="12192000" cy="61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We’ve started seeing new rules recently too: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Invite-only testimony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Limited number of testimonies accepted.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It will take public pressure to stop these new rules from becoming the norm. 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Post all over social media!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Make sure the press knows! </a:t>
            </a:r>
            <a:endParaRPr/>
          </a:p>
          <a:p>
            <a:pPr indent="-285750" lvl="2" marL="12001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/>
              <a:t>Protest in the halls of the Statehouse. </a:t>
            </a:r>
            <a:endParaRPr/>
          </a:p>
          <a:p>
            <a:pPr indent="-285750" lvl="0" marL="2857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25"/>
              <a:buChar char="•"/>
            </a:pPr>
            <a:r>
              <a:rPr b="1" lang="en-US" sz="2625">
                <a:solidFill>
                  <a:srgbClr val="DDB0E6"/>
                </a:solidFill>
              </a:rPr>
              <a:t>Eventually, committee chairs will realize it’s much easier to just let everyone testify. </a:t>
            </a:r>
            <a:endParaRPr/>
          </a:p>
          <a:p>
            <a:pPr indent="-257175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450"/>
              <a:buNone/>
            </a:pPr>
            <a:r>
              <a:t/>
            </a:r>
            <a:endParaRPr sz="450"/>
          </a:p>
        </p:txBody>
      </p:sp>
      <p:pic>
        <p:nvPicPr>
          <p:cNvPr id="324" name="Google Shape;3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1548" y="813158"/>
            <a:ext cx="1082040" cy="108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43600" y="1534389"/>
            <a:ext cx="1239520" cy="123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3031" y="4925580"/>
            <a:ext cx="1082040" cy="108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71143" y="3808340"/>
            <a:ext cx="1407160" cy="14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6103" y="4014147"/>
            <a:ext cx="1407160" cy="14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71301" y="2018628"/>
            <a:ext cx="1082040" cy="1082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7"/>
          <p:cNvPicPr preferRelativeResize="0"/>
          <p:nvPr/>
        </p:nvPicPr>
        <p:blipFill rotWithShape="1">
          <a:blip r:embed="rId3">
            <a:alphaModFix/>
          </a:blip>
          <a:srcRect b="38298" l="0" r="0" t="0"/>
          <a:stretch/>
        </p:blipFill>
        <p:spPr>
          <a:xfrm>
            <a:off x="461010" y="0"/>
            <a:ext cx="11269980" cy="334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7"/>
          <p:cNvPicPr preferRelativeResize="0"/>
          <p:nvPr/>
        </p:nvPicPr>
        <p:blipFill rotWithShape="1">
          <a:blip r:embed="rId4">
            <a:alphaModFix/>
          </a:blip>
          <a:srcRect b="0" l="1" r="74" t="36812"/>
          <a:stretch/>
        </p:blipFill>
        <p:spPr>
          <a:xfrm>
            <a:off x="1834515" y="3286054"/>
            <a:ext cx="8522970" cy="357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/>
          <p:nvPr>
            <p:ph type="title"/>
          </p:nvPr>
        </p:nvSpPr>
        <p:spPr>
          <a:xfrm>
            <a:off x="205750" y="548826"/>
            <a:ext cx="119862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40"/>
              <a:buFont typeface="Calibri"/>
              <a:buNone/>
            </a:pPr>
            <a:r>
              <a:rPr b="1" lang="en-US" sz="5040"/>
              <a:t>LIVE BROADCASTS OF COMMITTEE HEARINGS</a:t>
            </a:r>
            <a:br>
              <a:rPr lang="en-US" sz="3240"/>
            </a:br>
            <a:endParaRPr sz="3240"/>
          </a:p>
        </p:txBody>
      </p:sp>
      <p:sp>
        <p:nvSpPr>
          <p:cNvPr id="341" name="Google Shape;341;p28"/>
          <p:cNvSpPr txBox="1"/>
          <p:nvPr>
            <p:ph idx="1" type="body"/>
          </p:nvPr>
        </p:nvSpPr>
        <p:spPr>
          <a:xfrm>
            <a:off x="205740" y="2971800"/>
            <a:ext cx="1198626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You can watch all House and Senate Sessions AND all committee hearings live on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OhioChannel.org</a:t>
            </a:r>
            <a:r>
              <a:rPr b="1" lang="en-US" sz="4000"/>
              <a:t> – it’s free!</a:t>
            </a:r>
            <a:endParaRPr/>
          </a:p>
          <a:p>
            <a:pPr indent="-285750" lvl="2" marL="1200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The videos are also archived on the site!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b="1" lang="en-US" sz="4000"/>
              <a:t>This is a massive win for Statehouse Democrats.</a:t>
            </a:r>
            <a:endParaRPr/>
          </a:p>
        </p:txBody>
      </p:sp>
      <p:pic>
        <p:nvPicPr>
          <p:cNvPr id="342" name="Google Shape;34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0550" y="1176099"/>
            <a:ext cx="3390900" cy="1907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41e3cadf8_0_0"/>
          <p:cNvSpPr txBox="1"/>
          <p:nvPr>
            <p:ph type="ctrTitle"/>
          </p:nvPr>
        </p:nvSpPr>
        <p:spPr>
          <a:xfrm>
            <a:off x="106500" y="196225"/>
            <a:ext cx="11979000" cy="43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-US" sz="4100">
                <a:solidFill>
                  <a:srgbClr val="FF00FF"/>
                </a:solidFill>
              </a:rPr>
              <a:t>Bullet points so Rachel doesn’t forget her intro:</a:t>
            </a:r>
            <a:endParaRPr b="1" sz="4100">
              <a:solidFill>
                <a:srgbClr val="FF00F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1" sz="2300"/>
          </a:p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●"/>
            </a:pPr>
            <a:r>
              <a:rPr b="1" lang="en-US" sz="2300">
                <a:latin typeface="Arial"/>
                <a:ea typeface="Arial"/>
                <a:cs typeface="Arial"/>
                <a:sym typeface="Arial"/>
              </a:rPr>
              <a:t>DON’T WORRY about memorizing this info or the links. We’ll email everything to you!</a:t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●"/>
            </a:pPr>
            <a:r>
              <a:rPr b="1" lang="en-US" sz="2300">
                <a:latin typeface="Arial"/>
                <a:ea typeface="Arial"/>
                <a:cs typeface="Arial"/>
                <a:sym typeface="Arial"/>
              </a:rPr>
              <a:t>DON’T WORRY if you haven’t paid attention to Statehouse politics before. This is the perfect year to start.</a:t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●"/>
            </a:pPr>
            <a:r>
              <a:rPr b="1" lang="en-US" sz="2300">
                <a:latin typeface="Arial"/>
                <a:ea typeface="Arial"/>
                <a:cs typeface="Arial"/>
                <a:sym typeface="Arial"/>
              </a:rPr>
              <a:t>In many ways, Statehouses are THE SINGLE most important branch of government.</a:t>
            </a:r>
            <a:br>
              <a:rPr b="1" lang="en-US" sz="2300">
                <a:latin typeface="Arial"/>
                <a:ea typeface="Arial"/>
                <a:cs typeface="Arial"/>
                <a:sym typeface="Arial"/>
              </a:rPr>
            </a:br>
            <a:endParaRPr b="1" sz="2300">
              <a:latin typeface="Arial"/>
              <a:ea typeface="Arial"/>
              <a:cs typeface="Arial"/>
              <a:sym typeface="Arial"/>
            </a:endParaRPr>
          </a:p>
          <a:p>
            <a:pPr indent="-3746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b="1" lang="en-US" sz="2300"/>
              <a:t>Gerrymandering: State legislators pick your Congress members.</a:t>
            </a:r>
            <a:endParaRPr b="1"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1"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g841e3cadf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9875" y="4262002"/>
            <a:ext cx="2493950" cy="25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841e3cadf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7675" y="4267300"/>
            <a:ext cx="2483810" cy="25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384" y="0"/>
            <a:ext cx="1139523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"/>
          <p:cNvSpPr txBox="1"/>
          <p:nvPr>
            <p:ph type="title"/>
          </p:nvPr>
        </p:nvSpPr>
        <p:spPr>
          <a:xfrm>
            <a:off x="274325" y="594251"/>
            <a:ext cx="1168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5400"/>
              <a:t>SO A BILL PASSES OUT OF COMMITTEE….</a:t>
            </a:r>
            <a:br>
              <a:rPr lang="en-US" sz="3240"/>
            </a:br>
            <a:endParaRPr sz="3240"/>
          </a:p>
        </p:txBody>
      </p:sp>
      <p:sp>
        <p:nvSpPr>
          <p:cNvPr id="353" name="Google Shape;353;p30"/>
          <p:cNvSpPr txBox="1"/>
          <p:nvPr>
            <p:ph idx="1" type="body"/>
          </p:nvPr>
        </p:nvSpPr>
        <p:spPr>
          <a:xfrm>
            <a:off x="156200" y="1542900"/>
            <a:ext cx="11917800" cy="49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4000"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000"/>
              <a:buChar char="•"/>
            </a:pPr>
            <a:r>
              <a:rPr lang="en-US" sz="5000"/>
              <a:t>Once a bill passes out of committee, it next needs to receive a full floor vote.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000"/>
              <a:buNone/>
            </a:pPr>
            <a:r>
              <a:t/>
            </a:r>
            <a:endParaRPr sz="5000"/>
          </a:p>
          <a:p>
            <a:pPr indent="-31750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000"/>
              <a:buChar char="•"/>
            </a:pPr>
            <a:r>
              <a:rPr lang="en-US" sz="5000"/>
              <a:t>Some bills get through committee but never get to the floor.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>
            <p:ph type="title"/>
          </p:nvPr>
        </p:nvSpPr>
        <p:spPr>
          <a:xfrm>
            <a:off x="228600" y="796350"/>
            <a:ext cx="101313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30"/>
              <a:buFont typeface="Calibri"/>
              <a:buNone/>
            </a:pPr>
            <a:r>
              <a:rPr b="1" lang="en-US" sz="6030"/>
              <a:t>SO A BILL GETS A FLOOR VOTE….</a:t>
            </a:r>
            <a:br>
              <a:rPr lang="en-US" sz="3240"/>
            </a:br>
            <a:endParaRPr sz="3240"/>
          </a:p>
        </p:txBody>
      </p:sp>
      <p:sp>
        <p:nvSpPr>
          <p:cNvPr id="359" name="Google Shape;359;p31"/>
          <p:cNvSpPr txBox="1"/>
          <p:nvPr>
            <p:ph idx="1" type="body"/>
          </p:nvPr>
        </p:nvSpPr>
        <p:spPr>
          <a:xfrm>
            <a:off x="228600" y="1999475"/>
            <a:ext cx="11963400" cy="54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12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6500"/>
              <a:buChar char="•"/>
            </a:pPr>
            <a:r>
              <a:rPr lang="en-US" sz="6500"/>
              <a:t>If it passes one chamber (the House or the Senate), it then has to go through the full process in the other chamber.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100"/>
              <a:buNone/>
            </a:pPr>
            <a:r>
              <a:t/>
            </a:r>
            <a:endParaRPr sz="9100"/>
          </a:p>
          <a:p>
            <a:pPr indent="-1714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8a0f059c19_0_14"/>
          <p:cNvSpPr txBox="1"/>
          <p:nvPr/>
        </p:nvSpPr>
        <p:spPr>
          <a:xfrm>
            <a:off x="154350" y="133800"/>
            <a:ext cx="118863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 is stressful. You deserve a few seconds to breathe. Here’s a puppy.</a:t>
            </a:r>
            <a:endParaRPr b="1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8a0f059c19_0_14"/>
          <p:cNvSpPr txBox="1"/>
          <p:nvPr/>
        </p:nvSpPr>
        <p:spPr>
          <a:xfrm>
            <a:off x="4300500" y="5971200"/>
            <a:ext cx="75276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Now, on to the next part of the presentation!</a:t>
            </a:r>
            <a:r>
              <a:rPr b="1" i="0" lang="en-US" sz="2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8a0f059c19_0_14"/>
          <p:cNvSpPr/>
          <p:nvPr/>
        </p:nvSpPr>
        <p:spPr>
          <a:xfrm>
            <a:off x="11665650" y="5982150"/>
            <a:ext cx="375000" cy="551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g8a0f059c19_0_14"/>
          <p:cNvPicPr preferRelativeResize="0"/>
          <p:nvPr/>
        </p:nvPicPr>
        <p:blipFill rotWithShape="1">
          <a:blip r:embed="rId3">
            <a:alphaModFix/>
          </a:blip>
          <a:srcRect b="7902" l="0" r="2553" t="0"/>
          <a:stretch/>
        </p:blipFill>
        <p:spPr>
          <a:xfrm>
            <a:off x="2885850" y="889712"/>
            <a:ext cx="6420299" cy="507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 txBox="1"/>
          <p:nvPr>
            <p:ph type="title"/>
          </p:nvPr>
        </p:nvSpPr>
        <p:spPr>
          <a:xfrm>
            <a:off x="0" y="-228600"/>
            <a:ext cx="121920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600"/>
              <a:t>RESOURCES</a:t>
            </a:r>
            <a:r>
              <a:rPr b="1" lang="en-US" sz="4000"/>
              <a:t> -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OHIOHOUSE.GOV</a:t>
            </a:r>
            <a:r>
              <a:rPr b="1" lang="en-US" sz="4000"/>
              <a:t> AND </a:t>
            </a:r>
            <a:r>
              <a:rPr b="1" lang="en-US" sz="4000" u="sng">
                <a:solidFill>
                  <a:schemeClr val="hlink"/>
                </a:solidFill>
                <a:hlinkClick r:id="rId4"/>
              </a:rPr>
              <a:t>OHIOSENATE.GOV</a:t>
            </a:r>
            <a:r>
              <a:rPr b="1" lang="en-US" sz="4000"/>
              <a:t> </a:t>
            </a:r>
            <a:endParaRPr/>
          </a:p>
        </p:txBody>
      </p:sp>
      <p:pic>
        <p:nvPicPr>
          <p:cNvPr id="373" name="Google Shape;37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5291" y="963336"/>
            <a:ext cx="7701456" cy="589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5"/>
          <p:cNvSpPr txBox="1"/>
          <p:nvPr>
            <p:ph type="title"/>
          </p:nvPr>
        </p:nvSpPr>
        <p:spPr>
          <a:xfrm>
            <a:off x="320040" y="-228600"/>
            <a:ext cx="1187196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000"/>
              <a:t>RESOURCES -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OHIOHOUSE.GOV</a:t>
            </a:r>
            <a:r>
              <a:rPr b="1" lang="en-US" sz="4000"/>
              <a:t> AND </a:t>
            </a:r>
            <a:r>
              <a:rPr b="1" lang="en-US" sz="4000" u="sng">
                <a:solidFill>
                  <a:schemeClr val="hlink"/>
                </a:solidFill>
                <a:hlinkClick r:id="rId4"/>
              </a:rPr>
              <a:t>OHIOSENATE.GOV</a:t>
            </a:r>
            <a:r>
              <a:rPr b="1" lang="en-US" sz="4000"/>
              <a:t> </a:t>
            </a:r>
            <a:endParaRPr/>
          </a:p>
        </p:txBody>
      </p:sp>
      <p:pic>
        <p:nvPicPr>
          <p:cNvPr id="379" name="Google Shape;37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818" y="1227667"/>
            <a:ext cx="11858364" cy="563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118"/>
            <a:ext cx="5254992" cy="265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5384"/>
            <a:ext cx="4445442" cy="394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5200" y="4611599"/>
            <a:ext cx="8686800" cy="182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6"/>
          <p:cNvPicPr preferRelativeResize="0"/>
          <p:nvPr/>
        </p:nvPicPr>
        <p:blipFill rotWithShape="1">
          <a:blip r:embed="rId6">
            <a:alphaModFix/>
          </a:blip>
          <a:srcRect b="0" l="0" r="610" t="0"/>
          <a:stretch/>
        </p:blipFill>
        <p:spPr>
          <a:xfrm>
            <a:off x="5212080" y="1"/>
            <a:ext cx="6979920" cy="4207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g841e3cadf8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6138"/>
            <a:ext cx="12192001" cy="614947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841e3cadf8_0_13"/>
          <p:cNvSpPr txBox="1"/>
          <p:nvPr/>
        </p:nvSpPr>
        <p:spPr>
          <a:xfrm>
            <a:off x="155125" y="0"/>
            <a:ext cx="39603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OhioHouse.gov</a:t>
            </a:r>
            <a:endParaRPr b="1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/>
          <p:nvPr>
            <p:ph type="title"/>
          </p:nvPr>
        </p:nvSpPr>
        <p:spPr>
          <a:xfrm>
            <a:off x="320040" y="-274320"/>
            <a:ext cx="1187196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b="1" lang="en-US" sz="4000"/>
              <a:t>RESOURCES - </a:t>
            </a:r>
            <a:r>
              <a:rPr b="1" lang="en-US" sz="4000" u="sng">
                <a:solidFill>
                  <a:schemeClr val="hlink"/>
                </a:solidFill>
                <a:hlinkClick r:id="rId3"/>
              </a:rPr>
              <a:t>OHIOHOUSE.GOV</a:t>
            </a:r>
            <a:r>
              <a:rPr b="1" lang="en-US" sz="4000"/>
              <a:t> AND </a:t>
            </a:r>
            <a:r>
              <a:rPr b="1" lang="en-US" sz="4000" u="sng">
                <a:solidFill>
                  <a:schemeClr val="hlink"/>
                </a:solidFill>
                <a:hlinkClick r:id="rId4"/>
              </a:rPr>
              <a:t>OHIOSENATE.GOV</a:t>
            </a:r>
            <a:r>
              <a:rPr b="1" lang="en-US" sz="4000"/>
              <a:t> </a:t>
            </a:r>
            <a:endParaRPr/>
          </a:p>
        </p:txBody>
      </p:sp>
      <p:pic>
        <p:nvPicPr>
          <p:cNvPr id="399" name="Google Shape;39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113" y="947975"/>
            <a:ext cx="10515775" cy="575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8"/>
          <p:cNvSpPr txBox="1"/>
          <p:nvPr>
            <p:ph type="title"/>
          </p:nvPr>
        </p:nvSpPr>
        <p:spPr>
          <a:xfrm>
            <a:off x="0" y="-132625"/>
            <a:ext cx="121920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5400"/>
              <a:t>RESOURCES </a:t>
            </a:r>
            <a:r>
              <a:rPr b="1" lang="en-US" sz="4600"/>
              <a:t>– ADVOCACY ORGANIZATIONS</a:t>
            </a:r>
            <a:endParaRPr sz="4600"/>
          </a:p>
        </p:txBody>
      </p:sp>
      <p:pic>
        <p:nvPicPr>
          <p:cNvPr id="405" name="Google Shape;405;p38"/>
          <p:cNvPicPr preferRelativeResize="0"/>
          <p:nvPr/>
        </p:nvPicPr>
        <p:blipFill rotWithShape="1">
          <a:blip r:embed="rId3">
            <a:alphaModFix/>
          </a:blip>
          <a:srcRect b="0" l="6486" r="8108" t="0"/>
          <a:stretch/>
        </p:blipFill>
        <p:spPr>
          <a:xfrm>
            <a:off x="2921918" y="3817432"/>
            <a:ext cx="2407919" cy="169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3" y="5407771"/>
            <a:ext cx="5783580" cy="148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8"/>
          <p:cNvPicPr preferRelativeResize="0"/>
          <p:nvPr/>
        </p:nvPicPr>
        <p:blipFill rotWithShape="1">
          <a:blip r:embed="rId5">
            <a:alphaModFix/>
          </a:blip>
          <a:srcRect b="8497" l="5474" r="0" t="0"/>
          <a:stretch/>
        </p:blipFill>
        <p:spPr>
          <a:xfrm>
            <a:off x="6450057" y="3669005"/>
            <a:ext cx="4653070" cy="171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8"/>
          <p:cNvPicPr preferRelativeResize="0"/>
          <p:nvPr/>
        </p:nvPicPr>
        <p:blipFill rotWithShape="1">
          <a:blip r:embed="rId6">
            <a:alphaModFix/>
          </a:blip>
          <a:srcRect b="6427" l="28707" r="27436" t="5712"/>
          <a:stretch/>
        </p:blipFill>
        <p:spPr>
          <a:xfrm>
            <a:off x="109271" y="3737370"/>
            <a:ext cx="2260393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8"/>
          <p:cNvPicPr preferRelativeResize="0"/>
          <p:nvPr/>
        </p:nvPicPr>
        <p:blipFill rotWithShape="1">
          <a:blip r:embed="rId7">
            <a:alphaModFix/>
          </a:blip>
          <a:srcRect b="19846" l="7451" r="8404" t="19257"/>
          <a:stretch/>
        </p:blipFill>
        <p:spPr>
          <a:xfrm>
            <a:off x="109271" y="1392519"/>
            <a:ext cx="2740452" cy="198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06000" y="1130482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8"/>
          <p:cNvPicPr preferRelativeResize="0"/>
          <p:nvPr/>
        </p:nvPicPr>
        <p:blipFill rotWithShape="1">
          <a:blip r:embed="rId9">
            <a:alphaModFix/>
          </a:blip>
          <a:srcRect b="10662" l="7451" r="8404" t="10663"/>
          <a:stretch/>
        </p:blipFill>
        <p:spPr>
          <a:xfrm>
            <a:off x="3176638" y="1300793"/>
            <a:ext cx="2583064" cy="241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8"/>
          <p:cNvPicPr preferRelativeResize="0"/>
          <p:nvPr/>
        </p:nvPicPr>
        <p:blipFill rotWithShape="1">
          <a:blip r:embed="rId10">
            <a:alphaModFix/>
          </a:blip>
          <a:srcRect b="17756" l="0" r="0" t="13999"/>
          <a:stretch/>
        </p:blipFill>
        <p:spPr>
          <a:xfrm>
            <a:off x="6050497" y="1236423"/>
            <a:ext cx="3564708" cy="243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8aa68734cd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700" y="1790050"/>
            <a:ext cx="6642950" cy="492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8aa68734cd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8750" y="1731188"/>
            <a:ext cx="5041575" cy="50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8aa68734cd_0_4"/>
          <p:cNvSpPr txBox="1"/>
          <p:nvPr/>
        </p:nvSpPr>
        <p:spPr>
          <a:xfrm>
            <a:off x="43200" y="236475"/>
            <a:ext cx="1210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Who needs Congress when you can pass the same bill through 40+ Statehouses at once?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175" y="1344675"/>
            <a:ext cx="7555550" cy="551332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2"/>
          <p:cNvSpPr txBox="1"/>
          <p:nvPr/>
        </p:nvSpPr>
        <p:spPr>
          <a:xfrm>
            <a:off x="125" y="16625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TO FIND STATEHOUSE BILLS</a:t>
            </a:r>
            <a:endParaRPr b="1" i="0" sz="4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Legislature.Ohio.gov</a:t>
            </a:r>
            <a:endParaRPr b="1" i="0" sz="4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3"/>
          <p:cNvSpPr txBox="1"/>
          <p:nvPr>
            <p:ph type="title"/>
          </p:nvPr>
        </p:nvSpPr>
        <p:spPr>
          <a:xfrm>
            <a:off x="1" y="0"/>
            <a:ext cx="121920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HOW TO FIND STATEHOUSE BILLS</a:t>
            </a:r>
            <a:endParaRPr/>
          </a:p>
        </p:txBody>
      </p:sp>
      <p:pic>
        <p:nvPicPr>
          <p:cNvPr id="424" name="Google Shape;42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000350"/>
            <a:ext cx="12191999" cy="417549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3"/>
          <p:cNvSpPr txBox="1"/>
          <p:nvPr/>
        </p:nvSpPr>
        <p:spPr>
          <a:xfrm>
            <a:off x="1875900" y="1179750"/>
            <a:ext cx="103161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Legislature.Ohio.gov → Legislation → Search Legislation</a:t>
            </a:r>
            <a:endParaRPr b="1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841e3cadf8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508150"/>
            <a:ext cx="11887201" cy="449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/>
          <p:nvPr>
            <p:ph type="title"/>
          </p:nvPr>
        </p:nvSpPr>
        <p:spPr>
          <a:xfrm>
            <a:off x="148590" y="0"/>
            <a:ext cx="11894819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BILL PAGES LOOK LIKE….</a:t>
            </a:r>
            <a:endParaRPr/>
          </a:p>
        </p:txBody>
      </p:sp>
      <p:pic>
        <p:nvPicPr>
          <p:cNvPr id="437" name="Google Shape;43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2447"/>
            <a:ext cx="12192000" cy="562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"/>
          <p:cNvSpPr txBox="1"/>
          <p:nvPr/>
        </p:nvSpPr>
        <p:spPr>
          <a:xfrm>
            <a:off x="257607" y="205740"/>
            <a:ext cx="1167678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Documents Tab is so important!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09061"/>
            <a:ext cx="12192000" cy="5448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2113" y="0"/>
            <a:ext cx="69877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841e3cadf8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725" y="706800"/>
            <a:ext cx="10394051" cy="58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841e3cadf8_0_25"/>
          <p:cNvSpPr txBox="1"/>
          <p:nvPr/>
        </p:nvSpPr>
        <p:spPr>
          <a:xfrm>
            <a:off x="571525" y="151050"/>
            <a:ext cx="96273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sng" cap="none" strike="noStrik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www.LSC.Ohio.gov</a:t>
            </a:r>
            <a:r>
              <a:rPr b="1" i="0" lang="en-US" sz="2200" u="none" cap="none" strike="noStrike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 -- You need the www. Don’t ask me why.</a:t>
            </a:r>
            <a:endParaRPr b="1" i="0" sz="2200" u="none" cap="none" strike="noStrike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75402b9218_0_66"/>
          <p:cNvSpPr txBox="1"/>
          <p:nvPr>
            <p:ph type="title"/>
          </p:nvPr>
        </p:nvSpPr>
        <p:spPr>
          <a:xfrm>
            <a:off x="556200" y="298000"/>
            <a:ext cx="110796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4200">
                <a:solidFill>
                  <a:srgbClr val="FF00FF"/>
                </a:solidFill>
              </a:rPr>
              <a:t>2020 Goal -- Break the Statehouse Supermajority</a:t>
            </a:r>
            <a:endParaRPr b="1" sz="4200">
              <a:solidFill>
                <a:srgbClr val="FF00FF"/>
              </a:solidFill>
            </a:endParaRPr>
          </a:p>
        </p:txBody>
      </p:sp>
      <p:sp>
        <p:nvSpPr>
          <p:cNvPr id="460" name="Google Shape;460;g75402b9218_0_66"/>
          <p:cNvSpPr txBox="1"/>
          <p:nvPr>
            <p:ph idx="1" type="body"/>
          </p:nvPr>
        </p:nvSpPr>
        <p:spPr>
          <a:xfrm>
            <a:off x="473300" y="2913575"/>
            <a:ext cx="11369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b="1"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❗️1) Ohio House Dems only need </a:t>
            </a:r>
            <a:r>
              <a:rPr b="1" lang="en-US" sz="310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TWO seats</a:t>
            </a:r>
            <a:r>
              <a:rPr b="1"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stop veto overrides &amp; block bad constitutional amendments.</a:t>
            </a:r>
            <a:endParaRPr b="1" sz="3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b="1"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❗️2) Whoever is elected in 2020 will help redraw Ohio's legislative </a:t>
            </a:r>
            <a:r>
              <a:rPr b="1" lang="en-US" sz="310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1"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congressional district lines….</a:t>
            </a:r>
            <a:endParaRPr b="1" sz="3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b="1"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❗️3) Senate Dems only need </a:t>
            </a:r>
            <a:r>
              <a:rPr b="1" lang="en-US" sz="310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THREE seats</a:t>
            </a:r>
            <a:r>
              <a:rPr b="1"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stop bad bills from being passed by emergency clause.</a:t>
            </a:r>
            <a:endParaRPr b="1" sz="3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5402b9218_0_7"/>
          <p:cNvSpPr txBox="1"/>
          <p:nvPr>
            <p:ph type="title"/>
          </p:nvPr>
        </p:nvSpPr>
        <p:spPr>
          <a:xfrm>
            <a:off x="232950" y="126650"/>
            <a:ext cx="11726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4800"/>
              <a:t>How to break the Statehouse supermajority</a:t>
            </a:r>
            <a:endParaRPr b="1" sz="4800"/>
          </a:p>
        </p:txBody>
      </p:sp>
      <p:sp>
        <p:nvSpPr>
          <p:cNvPr id="466" name="Google Shape;466;g75402b9218_0_7"/>
          <p:cNvSpPr txBox="1"/>
          <p:nvPr/>
        </p:nvSpPr>
        <p:spPr>
          <a:xfrm>
            <a:off x="232950" y="889850"/>
            <a:ext cx="117261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HOUSE - Need 2 seats to break the ⅗ supermajority</a:t>
            </a:r>
            <a:endParaRPr b="1" i="0" sz="27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OHHouseDems.com</a:t>
            </a:r>
            <a:endParaRPr b="1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g75402b9218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0200" y="1943325"/>
            <a:ext cx="7531601" cy="481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8aad14865e_0_0"/>
          <p:cNvSpPr txBox="1"/>
          <p:nvPr>
            <p:ph type="title"/>
          </p:nvPr>
        </p:nvSpPr>
        <p:spPr>
          <a:xfrm>
            <a:off x="232950" y="126650"/>
            <a:ext cx="11726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4800"/>
              <a:t>How to break the Statehouse supermajority</a:t>
            </a:r>
            <a:endParaRPr b="1" sz="5200"/>
          </a:p>
        </p:txBody>
      </p:sp>
      <p:sp>
        <p:nvSpPr>
          <p:cNvPr id="473" name="Google Shape;473;g8aad14865e_0_0"/>
          <p:cNvSpPr txBox="1"/>
          <p:nvPr/>
        </p:nvSpPr>
        <p:spPr>
          <a:xfrm>
            <a:off x="232950" y="889850"/>
            <a:ext cx="117261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HOUSE - Need 2 seats to break the ⅗ supermajority</a:t>
            </a:r>
            <a:endParaRPr b="1" i="0" sz="27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OHHouseDems.com</a:t>
            </a:r>
            <a:endParaRPr b="1" i="0" sz="27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g8aad14865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000" y="2031050"/>
            <a:ext cx="6803649" cy="47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8aad14865e_0_0"/>
          <p:cNvSpPr txBox="1"/>
          <p:nvPr/>
        </p:nvSpPr>
        <p:spPr>
          <a:xfrm>
            <a:off x="7154050" y="1818425"/>
            <a:ext cx="4885800" cy="4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Monique Smith</a:t>
            </a: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-- HD 16 vs Rep Greenspan (Bay Village, Fairview Park, North Olmsted, Rocky River, Westlake.)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Nancy Day-Auchauer</a:t>
            </a:r>
            <a:r>
              <a:rPr b="1" i="0" lang="en-US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 -- HD 23 vs Rep Lanese ( Grove City, Jackson Township, Urbancrest, portions of Hilliard, Norwich Township, Prairie Township, Franklin Township, parts of Columbus.)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Sara Bitter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-- HD 27 vs Rep Brinkman (Eastern Hamilton County, Indian Hill, Loveland, Milford)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Matt Shaughnessy </a:t>
            </a:r>
            <a:r>
              <a:rPr b="1" i="0" lang="en-US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-- HD 36 vs Bob Young in SE Summit County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Amy Cox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-- HD 43 vs Rodney Creech (Preble County, western/central Montgomery County)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Zach Stepp </a:t>
            </a:r>
            <a:r>
              <a:rPr b="1" i="0" lang="en-US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-- HD 55 vs Rep Manning (NE Lorain County, Elyria)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Chris Stanley </a:t>
            </a: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-- HD 59 vs TBD (Western, central, southern Mahoning County)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Arial"/>
              <a:buChar char="●"/>
            </a:pPr>
            <a:r>
              <a:rPr b="1" i="0" lang="en-US" sz="1400" u="none" cap="none" strike="noStrike">
                <a:solidFill>
                  <a:srgbClr val="FFFFFF"/>
                </a:solidFill>
                <a:highlight>
                  <a:srgbClr val="FF00FF"/>
                </a:highlight>
                <a:latin typeface="Arial"/>
                <a:ea typeface="Arial"/>
                <a:cs typeface="Arial"/>
                <a:sym typeface="Arial"/>
              </a:rPr>
              <a:t>Alexis Miller</a:t>
            </a:r>
            <a:r>
              <a:rPr b="1" i="0" lang="en-US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 -- HD 89 vs Rep Swearingen (Erie and Ottawa counties)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"/>
          <p:cNvSpPr txBox="1"/>
          <p:nvPr/>
        </p:nvSpPr>
        <p:spPr>
          <a:xfrm>
            <a:off x="0" y="0"/>
            <a:ext cx="877799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en-US" sz="7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REMEMBER:</a:t>
            </a:r>
            <a:endParaRPr b="1" i="0" sz="3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 txBox="1"/>
          <p:nvPr/>
        </p:nvSpPr>
        <p:spPr>
          <a:xfrm>
            <a:off x="269533" y="1490008"/>
            <a:ext cx="11652934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 have SO MUCH POWER at the Statehouse level.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Why? Because hardly anyone contacts their state legislators.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DOES NOT take very many people to make noise at the Statehouse.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this power. If you don’t, someone else will.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"/>
          <p:cNvPicPr preferRelativeResize="0"/>
          <p:nvPr/>
        </p:nvPicPr>
        <p:blipFill rotWithShape="1">
          <a:blip r:embed="rId3">
            <a:alphaModFix/>
          </a:blip>
          <a:srcRect b="27577" l="0" r="0" t="8524"/>
          <a:stretch/>
        </p:blipFill>
        <p:spPr>
          <a:xfrm>
            <a:off x="2608217" y="4169145"/>
            <a:ext cx="6975566" cy="2688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8aad14865e_0_7"/>
          <p:cNvSpPr txBox="1"/>
          <p:nvPr>
            <p:ph type="title"/>
          </p:nvPr>
        </p:nvSpPr>
        <p:spPr>
          <a:xfrm>
            <a:off x="232950" y="126650"/>
            <a:ext cx="11726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4800"/>
              <a:t>How to break the Statehouse supermajority</a:t>
            </a:r>
            <a:endParaRPr b="1" sz="5200"/>
          </a:p>
        </p:txBody>
      </p:sp>
      <p:sp>
        <p:nvSpPr>
          <p:cNvPr id="481" name="Google Shape;481;g8aad14865e_0_7"/>
          <p:cNvSpPr txBox="1"/>
          <p:nvPr/>
        </p:nvSpPr>
        <p:spPr>
          <a:xfrm>
            <a:off x="232950" y="889850"/>
            <a:ext cx="117261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HOUSE - Need 2 seats to break the ⅗ supermajority</a:t>
            </a:r>
            <a:endParaRPr b="1" i="0" sz="27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OHHouseDems.com</a:t>
            </a:r>
            <a:endParaRPr b="1" i="0" sz="27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g8aad14865e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9325" y="1897350"/>
            <a:ext cx="7225574" cy="484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75402b9218_0_56"/>
          <p:cNvSpPr txBox="1"/>
          <p:nvPr>
            <p:ph type="title"/>
          </p:nvPr>
        </p:nvSpPr>
        <p:spPr>
          <a:xfrm>
            <a:off x="232950" y="126650"/>
            <a:ext cx="11726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4800"/>
              <a:t>How to break the Statehouse supermajority</a:t>
            </a:r>
            <a:endParaRPr b="1" sz="5200"/>
          </a:p>
        </p:txBody>
      </p:sp>
      <p:sp>
        <p:nvSpPr>
          <p:cNvPr id="488" name="Google Shape;488;g75402b9218_0_56"/>
          <p:cNvSpPr txBox="1"/>
          <p:nvPr/>
        </p:nvSpPr>
        <p:spPr>
          <a:xfrm>
            <a:off x="348900" y="1005775"/>
            <a:ext cx="114942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SENATE</a:t>
            </a:r>
            <a:endParaRPr b="1" i="0" sz="3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3 seats to break the 2/3 supermajority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5 seats to break the ⅗ supermajority 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OhioSenateDemocrats.com</a:t>
            </a:r>
            <a:endParaRPr b="1" i="0" sz="2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g75402b9218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4125" y="2820700"/>
            <a:ext cx="6703750" cy="19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75402b9218_0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4125" y="4863894"/>
            <a:ext cx="6703750" cy="1805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aad14865e_0_16"/>
          <p:cNvSpPr txBox="1"/>
          <p:nvPr>
            <p:ph type="title"/>
          </p:nvPr>
        </p:nvSpPr>
        <p:spPr>
          <a:xfrm>
            <a:off x="232950" y="126650"/>
            <a:ext cx="11726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4800"/>
              <a:t>How to break the Statehouse supermajority</a:t>
            </a:r>
            <a:endParaRPr b="1" sz="5200"/>
          </a:p>
        </p:txBody>
      </p:sp>
      <p:sp>
        <p:nvSpPr>
          <p:cNvPr id="496" name="Google Shape;496;g8aad14865e_0_16"/>
          <p:cNvSpPr txBox="1"/>
          <p:nvPr/>
        </p:nvSpPr>
        <p:spPr>
          <a:xfrm>
            <a:off x="348900" y="1005775"/>
            <a:ext cx="114942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SENATE</a:t>
            </a:r>
            <a:endParaRPr b="1" i="0" sz="3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3 seats to break the 2/3 supermajority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5 seats to break the ⅗ supermajority 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OhioSenateDemocrats.com</a:t>
            </a:r>
            <a:endParaRPr b="1" i="0" sz="2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8aad14865e_0_16"/>
          <p:cNvPicPr preferRelativeResize="0"/>
          <p:nvPr/>
        </p:nvPicPr>
        <p:blipFill rotWithShape="1">
          <a:blip r:embed="rId3">
            <a:alphaModFix/>
          </a:blip>
          <a:srcRect b="5650" l="0" r="4113" t="0"/>
          <a:stretch/>
        </p:blipFill>
        <p:spPr>
          <a:xfrm>
            <a:off x="2564300" y="4917650"/>
            <a:ext cx="6599450" cy="19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8aad14865e_0_16"/>
          <p:cNvPicPr preferRelativeResize="0"/>
          <p:nvPr/>
        </p:nvPicPr>
        <p:blipFill rotWithShape="1">
          <a:blip r:embed="rId4">
            <a:alphaModFix/>
          </a:blip>
          <a:srcRect b="5470" l="0" r="0" t="4234"/>
          <a:stretch/>
        </p:blipFill>
        <p:spPr>
          <a:xfrm>
            <a:off x="2564300" y="2869050"/>
            <a:ext cx="6599451" cy="20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8aad14865e_0_16"/>
          <p:cNvPicPr preferRelativeResize="0"/>
          <p:nvPr/>
        </p:nvPicPr>
        <p:blipFill rotWithShape="1">
          <a:blip r:embed="rId5">
            <a:alphaModFix/>
          </a:blip>
          <a:srcRect b="11186" l="0" r="0" t="22888"/>
          <a:stretch/>
        </p:blipFill>
        <p:spPr>
          <a:xfrm>
            <a:off x="9387300" y="5099800"/>
            <a:ext cx="2571750" cy="17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8aad14865e_0_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07850" y="2869050"/>
            <a:ext cx="2130650" cy="220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aad14865e_0_27"/>
          <p:cNvSpPr txBox="1"/>
          <p:nvPr>
            <p:ph type="title"/>
          </p:nvPr>
        </p:nvSpPr>
        <p:spPr>
          <a:xfrm>
            <a:off x="232950" y="126650"/>
            <a:ext cx="117261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4800"/>
              <a:t>How to break the Statehouse supermajority</a:t>
            </a:r>
            <a:endParaRPr b="1" sz="5200"/>
          </a:p>
        </p:txBody>
      </p:sp>
      <p:sp>
        <p:nvSpPr>
          <p:cNvPr id="506" name="Google Shape;506;g8aad14865e_0_27"/>
          <p:cNvSpPr txBox="1"/>
          <p:nvPr/>
        </p:nvSpPr>
        <p:spPr>
          <a:xfrm>
            <a:off x="348900" y="1005775"/>
            <a:ext cx="114942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SENATE</a:t>
            </a:r>
            <a:endParaRPr b="1" i="0" sz="3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3 seats to break the 2/3 supermajority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●"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5 seats to break the ⅗ supermajority </a:t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OhioSenateDemocrats.com</a:t>
            </a:r>
            <a:endParaRPr b="1" i="0" sz="2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g8aad14865e_0_27"/>
          <p:cNvPicPr preferRelativeResize="0"/>
          <p:nvPr/>
        </p:nvPicPr>
        <p:blipFill rotWithShape="1">
          <a:blip r:embed="rId3">
            <a:alphaModFix/>
          </a:blip>
          <a:srcRect b="0" l="0" r="1999" t="0"/>
          <a:stretch/>
        </p:blipFill>
        <p:spPr>
          <a:xfrm>
            <a:off x="6037750" y="4676075"/>
            <a:ext cx="5915725" cy="186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8aad14865e_0_27"/>
          <p:cNvPicPr preferRelativeResize="0"/>
          <p:nvPr/>
        </p:nvPicPr>
        <p:blipFill rotWithShape="1">
          <a:blip r:embed="rId4">
            <a:alphaModFix/>
          </a:blip>
          <a:srcRect b="18473" l="4722" r="10162" t="0"/>
          <a:stretch/>
        </p:blipFill>
        <p:spPr>
          <a:xfrm>
            <a:off x="6043313" y="2896650"/>
            <a:ext cx="5904599" cy="18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8aad14865e_0_27"/>
          <p:cNvPicPr preferRelativeResize="0"/>
          <p:nvPr/>
        </p:nvPicPr>
        <p:blipFill rotWithShape="1">
          <a:blip r:embed="rId5">
            <a:alphaModFix/>
          </a:blip>
          <a:srcRect b="4193" l="4287" r="0" t="4046"/>
          <a:stretch/>
        </p:blipFill>
        <p:spPr>
          <a:xfrm>
            <a:off x="138725" y="2896650"/>
            <a:ext cx="5904607" cy="36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75402b9218_0_61"/>
          <p:cNvSpPr txBox="1"/>
          <p:nvPr>
            <p:ph type="title"/>
          </p:nvPr>
        </p:nvSpPr>
        <p:spPr>
          <a:xfrm>
            <a:off x="0" y="391475"/>
            <a:ext cx="121920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5400"/>
              <a:t>THE OHIO SUPREME COURT.</a:t>
            </a:r>
            <a:endParaRPr b="1" sz="5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5400"/>
              <a:t>is. CRITICAL.</a:t>
            </a:r>
            <a:endParaRPr b="1" sz="5400"/>
          </a:p>
        </p:txBody>
      </p:sp>
      <p:pic>
        <p:nvPicPr>
          <p:cNvPr id="515" name="Google Shape;515;g75402b9218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1125" y="3683775"/>
            <a:ext cx="5964876" cy="30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75402b9218_0_61"/>
          <p:cNvPicPr preferRelativeResize="0"/>
          <p:nvPr/>
        </p:nvPicPr>
        <p:blipFill rotWithShape="1">
          <a:blip r:embed="rId4">
            <a:alphaModFix/>
          </a:blip>
          <a:srcRect b="0" l="0" r="2741" t="0"/>
          <a:stretch/>
        </p:blipFill>
        <p:spPr>
          <a:xfrm>
            <a:off x="0" y="1821725"/>
            <a:ext cx="7392950" cy="281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0"/>
          <p:cNvSpPr txBox="1"/>
          <p:nvPr>
            <p:ph type="title"/>
          </p:nvPr>
        </p:nvSpPr>
        <p:spPr>
          <a:xfrm>
            <a:off x="182881" y="-198967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THINGS TO REMEMBER:</a:t>
            </a:r>
            <a:endParaRPr sz="6000"/>
          </a:p>
        </p:txBody>
      </p:sp>
      <p:sp>
        <p:nvSpPr>
          <p:cNvPr id="522" name="Google Shape;522;p50"/>
          <p:cNvSpPr txBox="1"/>
          <p:nvPr>
            <p:ph idx="1" type="body"/>
          </p:nvPr>
        </p:nvSpPr>
        <p:spPr>
          <a:xfrm>
            <a:off x="182881" y="-262889"/>
            <a:ext cx="12009120" cy="571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Anything you do at the Statehouse level is more than was happening before! 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Char char="•"/>
            </a:pPr>
            <a:r>
              <a:rPr lang="en-US" sz="4000"/>
              <a:t>YOU HAVE SO MUCH POWER at the Statehouse level.</a:t>
            </a:r>
            <a:br>
              <a:rPr lang="en-US" sz="3200"/>
            </a:br>
            <a:endParaRPr/>
          </a:p>
        </p:txBody>
      </p:sp>
      <p:pic>
        <p:nvPicPr>
          <p:cNvPr id="523" name="Google Shape;52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1876" y="3589020"/>
            <a:ext cx="3388247" cy="326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2"/>
          <p:cNvSpPr txBox="1"/>
          <p:nvPr>
            <p:ph type="title"/>
          </p:nvPr>
        </p:nvSpPr>
        <p:spPr>
          <a:xfrm>
            <a:off x="38100" y="0"/>
            <a:ext cx="121539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b="1" lang="en-US" sz="6600"/>
              <a:t>QUESTIONS? </a:t>
            </a:r>
            <a:endParaRPr/>
          </a:p>
        </p:txBody>
      </p:sp>
      <p:pic>
        <p:nvPicPr>
          <p:cNvPr id="529" name="Google Shape;52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" y="1456267"/>
            <a:ext cx="11163300" cy="51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89" y="0"/>
            <a:ext cx="1195842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841e3cadf8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575" y="372925"/>
            <a:ext cx="11910849" cy="51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 txBox="1"/>
          <p:nvPr>
            <p:ph type="title"/>
          </p:nvPr>
        </p:nvSpPr>
        <p:spPr>
          <a:xfrm>
            <a:off x="618392" y="169985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Calibri"/>
              <a:buNone/>
            </a:pPr>
            <a:r>
              <a:rPr b="1" lang="en-US" sz="6800"/>
              <a:t>TAKE OUT YOUR PHONE!</a:t>
            </a:r>
            <a:endParaRPr/>
          </a:p>
        </p:txBody>
      </p:sp>
      <p:sp>
        <p:nvSpPr>
          <p:cNvPr id="190" name="Google Shape;190;p4"/>
          <p:cNvSpPr txBox="1"/>
          <p:nvPr/>
        </p:nvSpPr>
        <p:spPr>
          <a:xfrm>
            <a:off x="1807201" y="1077026"/>
            <a:ext cx="10384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rgbClr val="FFFFFF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rgbClr val="DDB0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Twitter: </a:t>
            </a:r>
            <a:r>
              <a:rPr b="1" i="0" lang="en-US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@HowThingsWorkOH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rgbClr val="DDB0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Twitter List: </a:t>
            </a:r>
            <a:r>
              <a:rPr b="1" i="0" lang="en-US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“Reporters to Follow”</a:t>
            </a:r>
            <a:endParaRPr b="0" i="0" sz="4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Facebook: </a:t>
            </a:r>
            <a:r>
              <a:rPr b="1" i="0" lang="en-US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Things Work at the Statehouse</a:t>
            </a:r>
            <a:endParaRPr b="0" i="0" sz="4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rgbClr val="DDB0E6"/>
                </a:solidFill>
                <a:latin typeface="Calibri"/>
                <a:ea typeface="Calibri"/>
                <a:cs typeface="Calibri"/>
                <a:sym typeface="Calibri"/>
              </a:rPr>
              <a:t>Want to email Rachel? </a:t>
            </a:r>
            <a:endParaRPr b="1" i="0" sz="4100" u="none" cap="none" strike="noStrike">
              <a:solidFill>
                <a:srgbClr val="DDB0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HowThingsWorkOH@gmail.com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3">
            <a:alphaModFix/>
          </a:blip>
          <a:srcRect b="5054" l="7531" r="14551" t="9403"/>
          <a:stretch/>
        </p:blipFill>
        <p:spPr>
          <a:xfrm>
            <a:off x="711049" y="2091451"/>
            <a:ext cx="810341" cy="6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/>
          <p:cNvPicPr preferRelativeResize="0"/>
          <p:nvPr/>
        </p:nvPicPr>
        <p:blipFill rotWithShape="1">
          <a:blip r:embed="rId4">
            <a:alphaModFix/>
          </a:blip>
          <a:srcRect b="6967" l="28125" r="27164" t="6968"/>
          <a:stretch/>
        </p:blipFill>
        <p:spPr>
          <a:xfrm>
            <a:off x="750750" y="3097523"/>
            <a:ext cx="730950" cy="6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824" y="4103600"/>
            <a:ext cx="582800" cy="5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/>
          <p:cNvPicPr preferRelativeResize="0"/>
          <p:nvPr/>
        </p:nvPicPr>
        <p:blipFill rotWithShape="1">
          <a:blip r:embed="rId6">
            <a:alphaModFix/>
          </a:blip>
          <a:srcRect b="7142" l="21203" r="21394" t="7141"/>
          <a:stretch/>
        </p:blipFill>
        <p:spPr>
          <a:xfrm>
            <a:off x="824824" y="5326548"/>
            <a:ext cx="582801" cy="45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11151" y="188950"/>
            <a:ext cx="2268374" cy="22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"/>
          <p:cNvSpPr txBox="1"/>
          <p:nvPr>
            <p:ph type="title"/>
          </p:nvPr>
        </p:nvSpPr>
        <p:spPr>
          <a:xfrm>
            <a:off x="0" y="210200"/>
            <a:ext cx="12192000" cy="9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n-US" sz="6000"/>
              <a:t>WHAT WE’LL COVER TODAY:</a:t>
            </a:r>
            <a:endParaRPr/>
          </a:p>
        </p:txBody>
      </p:sp>
      <p:sp>
        <p:nvSpPr>
          <p:cNvPr id="201" name="Google Shape;201;p5"/>
          <p:cNvSpPr txBox="1"/>
          <p:nvPr/>
        </p:nvSpPr>
        <p:spPr>
          <a:xfrm>
            <a:off x="370500" y="1344850"/>
            <a:ext cx="11271600" cy="56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4000"/>
              <a:buFont typeface="Calibri"/>
              <a:buChar char="●"/>
            </a:pPr>
            <a:r>
              <a:rPr b="1" i="0" lang="en-US" sz="40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Statehouse Basics</a:t>
            </a:r>
            <a:endParaRPr b="1" i="0" sz="4000" u="none" cap="none" strike="noStrik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a bill becomes a law in Ohio (&amp; what you can do about it)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4000"/>
              <a:buFont typeface="Calibri"/>
              <a:buChar char="●"/>
            </a:pPr>
            <a:r>
              <a:rPr b="1" i="0" lang="en-US" sz="40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Resources!!</a:t>
            </a:r>
            <a:endParaRPr b="1" i="0" sz="4000" u="none" cap="none" strike="noStrik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Some of the most flippable Ohio Statehouse seats!!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4000"/>
              <a:buFont typeface="Calibri"/>
              <a:buChar char="●"/>
            </a:pPr>
            <a:r>
              <a:rPr b="1" i="0" lang="en-US" sz="40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Q&amp;A</a:t>
            </a:r>
            <a:endParaRPr b="0" i="0" sz="40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lestial">
  <a:themeElements>
    <a:clrScheme name="Celestial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2020-03-08T13:50:46Z</dcterms:created>
  <dc:creator>Ohio Senate Democratic Caucus</dc:creator>
</cp:coreProperties>
</file>