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64" roundtripDataSignature="AMtx7mgf0cxkWTMjIMNgMb2lbLa7L+TW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customschemas.google.com/relationships/presentationmetadata" Target="metadata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841e3cadf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841e3cadf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8be927c8c1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8be927c8c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8be927c8c1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8be927c8c1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841e3cadf8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841e3cadf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841e3cadf8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841e3cadf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841e3cadf8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841e3cadf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841e3cadf8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841e3cadf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TitleHD.png" id="12" name="Google Shape;12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54"/>
          <p:cNvSpPr txBox="1"/>
          <p:nvPr>
            <p:ph type="ctrTitle"/>
          </p:nvPr>
        </p:nvSpPr>
        <p:spPr>
          <a:xfrm>
            <a:off x="3962399" y="1964267"/>
            <a:ext cx="7197726" cy="24214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54"/>
          <p:cNvSpPr txBox="1"/>
          <p:nvPr>
            <p:ph idx="1" type="subTitle"/>
          </p:nvPr>
        </p:nvSpPr>
        <p:spPr>
          <a:xfrm>
            <a:off x="3962399" y="4385732"/>
            <a:ext cx="7197726" cy="1405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lt1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100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54"/>
          <p:cNvSpPr txBox="1"/>
          <p:nvPr>
            <p:ph idx="10" type="dt"/>
          </p:nvPr>
        </p:nvSpPr>
        <p:spPr>
          <a:xfrm>
            <a:off x="8932558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54"/>
          <p:cNvSpPr txBox="1"/>
          <p:nvPr>
            <p:ph idx="11" type="ftr"/>
          </p:nvPr>
        </p:nvSpPr>
        <p:spPr>
          <a:xfrm>
            <a:off x="3962399" y="5870575"/>
            <a:ext cx="4893958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4"/>
          <p:cNvSpPr txBox="1"/>
          <p:nvPr>
            <p:ph idx="12" type="sldNum"/>
          </p:nvPr>
        </p:nvSpPr>
        <p:spPr>
          <a:xfrm>
            <a:off x="10608958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anoramic Picture with Caption">
  <p:cSld name="Panoramic Picture with Caption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77" name="Google Shape;77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63"/>
          <p:cNvSpPr txBox="1"/>
          <p:nvPr>
            <p:ph type="title"/>
          </p:nvPr>
        </p:nvSpPr>
        <p:spPr>
          <a:xfrm>
            <a:off x="685800" y="4732865"/>
            <a:ext cx="1013142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63"/>
          <p:cNvSpPr/>
          <p:nvPr>
            <p:ph idx="2" type="pic"/>
          </p:nvPr>
        </p:nvSpPr>
        <p:spPr>
          <a:xfrm>
            <a:off x="1371600" y="932112"/>
            <a:ext cx="8759827" cy="3164976"/>
          </a:xfrm>
          <a:prstGeom prst="roundRect">
            <a:avLst>
              <a:gd fmla="val 4380" name="adj"/>
            </a:avLst>
          </a:prstGeom>
          <a:noFill/>
          <a:ln cap="sq" cmpd="dbl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63"/>
          <p:cNvSpPr txBox="1"/>
          <p:nvPr>
            <p:ph idx="1" type="body"/>
          </p:nvPr>
        </p:nvSpPr>
        <p:spPr>
          <a:xfrm>
            <a:off x="685800" y="5299603"/>
            <a:ext cx="10131427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81" name="Google Shape;81;p63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3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3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>
  <p:cSld name="Title and Captio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85" name="Google Shape;85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64"/>
          <p:cNvSpPr txBox="1"/>
          <p:nvPr>
            <p:ph type="title"/>
          </p:nvPr>
        </p:nvSpPr>
        <p:spPr>
          <a:xfrm>
            <a:off x="685801" y="609601"/>
            <a:ext cx="10131427" cy="3124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64"/>
          <p:cNvSpPr txBox="1"/>
          <p:nvPr>
            <p:ph idx="1" type="body"/>
          </p:nvPr>
        </p:nvSpPr>
        <p:spPr>
          <a:xfrm>
            <a:off x="685800" y="4343400"/>
            <a:ext cx="10131428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" name="Google Shape;88;p64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64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64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>
  <p:cSld name="Quote with Ca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92" name="Google Shape;92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65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b="0" lang="en-US" sz="80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</p:txBody>
      </p:sp>
      <p:sp>
        <p:nvSpPr>
          <p:cNvPr id="94" name="Google Shape;94;p65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b="0" lang="en-US" sz="80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/>
          </a:p>
        </p:txBody>
      </p:sp>
      <p:sp>
        <p:nvSpPr>
          <p:cNvPr id="95" name="Google Shape;95;p65"/>
          <p:cNvSpPr txBox="1"/>
          <p:nvPr>
            <p:ph type="title"/>
          </p:nvPr>
        </p:nvSpPr>
        <p:spPr>
          <a:xfrm>
            <a:off x="992267" y="609601"/>
            <a:ext cx="9550399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b="0" sz="320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65"/>
          <p:cNvSpPr txBox="1"/>
          <p:nvPr>
            <p:ph idx="1" type="body"/>
          </p:nvPr>
        </p:nvSpPr>
        <p:spPr>
          <a:xfrm>
            <a:off x="1097875" y="3352800"/>
            <a:ext cx="933918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alibri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alibri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alibri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65"/>
          <p:cNvSpPr txBox="1"/>
          <p:nvPr>
            <p:ph idx="2" type="body"/>
          </p:nvPr>
        </p:nvSpPr>
        <p:spPr>
          <a:xfrm>
            <a:off x="687465" y="4343400"/>
            <a:ext cx="10152367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" name="Google Shape;98;p65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65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65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>
  <p:cSld name="Name Card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02" name="Google Shape;102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66"/>
          <p:cNvSpPr txBox="1"/>
          <p:nvPr>
            <p:ph type="title"/>
          </p:nvPr>
        </p:nvSpPr>
        <p:spPr>
          <a:xfrm>
            <a:off x="685802" y="3308581"/>
            <a:ext cx="10131425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66"/>
          <p:cNvSpPr txBox="1"/>
          <p:nvPr>
            <p:ph idx="1" type="body"/>
          </p:nvPr>
        </p:nvSpPr>
        <p:spPr>
          <a:xfrm>
            <a:off x="685801" y="4777381"/>
            <a:ext cx="10131426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5" name="Google Shape;105;p66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66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66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Name Card">
  <p:cSld name="Quote Name Card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09" name="Google Shape;109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67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b="0" lang="en-US" sz="80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</p:txBody>
      </p:sp>
      <p:sp>
        <p:nvSpPr>
          <p:cNvPr id="111" name="Google Shape;111;p67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b="0" lang="en-US" sz="80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/>
          </a:p>
        </p:txBody>
      </p:sp>
      <p:sp>
        <p:nvSpPr>
          <p:cNvPr id="112" name="Google Shape;112;p67"/>
          <p:cNvSpPr txBox="1"/>
          <p:nvPr>
            <p:ph type="title"/>
          </p:nvPr>
        </p:nvSpPr>
        <p:spPr>
          <a:xfrm>
            <a:off x="992267" y="609601"/>
            <a:ext cx="9550399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b="0" sz="320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67"/>
          <p:cNvSpPr txBox="1"/>
          <p:nvPr>
            <p:ph idx="1" type="body"/>
          </p:nvPr>
        </p:nvSpPr>
        <p:spPr>
          <a:xfrm>
            <a:off x="685800" y="3886200"/>
            <a:ext cx="10135436" cy="8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400"/>
              <a:buNone/>
              <a:defRPr b="0" sz="2400" cap="none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67"/>
          <p:cNvSpPr txBox="1"/>
          <p:nvPr>
            <p:ph idx="2" type="body"/>
          </p:nvPr>
        </p:nvSpPr>
        <p:spPr>
          <a:xfrm>
            <a:off x="685799" y="4775200"/>
            <a:ext cx="10135436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5" name="Google Shape;115;p67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67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67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rue or False">
  <p:cSld name="True or False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19" name="Google Shape;119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68"/>
          <p:cNvSpPr txBox="1"/>
          <p:nvPr>
            <p:ph type="title"/>
          </p:nvPr>
        </p:nvSpPr>
        <p:spPr>
          <a:xfrm>
            <a:off x="685801" y="609601"/>
            <a:ext cx="10131427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68"/>
          <p:cNvSpPr txBox="1"/>
          <p:nvPr>
            <p:ph idx="1" type="body"/>
          </p:nvPr>
        </p:nvSpPr>
        <p:spPr>
          <a:xfrm>
            <a:off x="685801" y="3505200"/>
            <a:ext cx="10131428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sz="2800" cap="none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68"/>
          <p:cNvSpPr txBox="1"/>
          <p:nvPr>
            <p:ph idx="2" type="body"/>
          </p:nvPr>
        </p:nvSpPr>
        <p:spPr>
          <a:xfrm>
            <a:off x="685800" y="4343400"/>
            <a:ext cx="10131428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" name="Google Shape;123;p68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68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68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27" name="Google Shape;127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9"/>
          <p:cNvSpPr txBox="1"/>
          <p:nvPr>
            <p:ph idx="1" type="body"/>
          </p:nvPr>
        </p:nvSpPr>
        <p:spPr>
          <a:xfrm rot="5400000">
            <a:off x="3926947" y="-1099079"/>
            <a:ext cx="3649133" cy="10131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69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69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69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2" name="Google Shape;132;p69"/>
          <p:cNvSpPr txBox="1"/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34" name="Google Shape;134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70"/>
          <p:cNvSpPr txBox="1"/>
          <p:nvPr>
            <p:ph type="title"/>
          </p:nvPr>
        </p:nvSpPr>
        <p:spPr>
          <a:xfrm rot="5400000">
            <a:off x="7147151" y="2121124"/>
            <a:ext cx="5181601" cy="2158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70"/>
          <p:cNvSpPr txBox="1"/>
          <p:nvPr>
            <p:ph idx="1" type="body"/>
          </p:nvPr>
        </p:nvSpPr>
        <p:spPr>
          <a:xfrm rot="5400000">
            <a:off x="2011058" y="-715658"/>
            <a:ext cx="5181600" cy="78321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70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70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70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9" name="Google Shape;19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55"/>
          <p:cNvSpPr txBox="1"/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5"/>
          <p:cNvSpPr txBox="1"/>
          <p:nvPr>
            <p:ph idx="1" type="body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55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5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5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26" name="Google Shape;26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6"/>
          <p:cNvSpPr txBox="1"/>
          <p:nvPr>
            <p:ph type="title"/>
          </p:nvPr>
        </p:nvSpPr>
        <p:spPr>
          <a:xfrm>
            <a:off x="685800" y="3308581"/>
            <a:ext cx="10131427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6"/>
          <p:cNvSpPr txBox="1"/>
          <p:nvPr>
            <p:ph idx="1" type="body"/>
          </p:nvPr>
        </p:nvSpPr>
        <p:spPr>
          <a:xfrm>
            <a:off x="685799" y="4777381"/>
            <a:ext cx="1013142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 cap="none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6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6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6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33" name="Google Shape;33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7"/>
          <p:cNvSpPr txBox="1"/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7"/>
          <p:cNvSpPr txBox="1"/>
          <p:nvPr>
            <p:ph idx="1" type="body"/>
          </p:nvPr>
        </p:nvSpPr>
        <p:spPr>
          <a:xfrm>
            <a:off x="685802" y="2142067"/>
            <a:ext cx="4995334" cy="36491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7"/>
          <p:cNvSpPr txBox="1"/>
          <p:nvPr>
            <p:ph idx="2" type="body"/>
          </p:nvPr>
        </p:nvSpPr>
        <p:spPr>
          <a:xfrm>
            <a:off x="5821895" y="2142067"/>
            <a:ext cx="4995332" cy="3649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7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7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7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8"/>
          <p:cNvSpPr txBox="1"/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8"/>
          <p:cNvSpPr txBox="1"/>
          <p:nvPr>
            <p:ph idx="1" type="body"/>
          </p:nvPr>
        </p:nvSpPr>
        <p:spPr>
          <a:xfrm>
            <a:off x="973670" y="2218267"/>
            <a:ext cx="4709054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sz="2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10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58"/>
          <p:cNvSpPr txBox="1"/>
          <p:nvPr>
            <p:ph idx="2" type="body"/>
          </p:nvPr>
        </p:nvSpPr>
        <p:spPr>
          <a:xfrm>
            <a:off x="685801" y="2870201"/>
            <a:ext cx="4996923" cy="2920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58"/>
          <p:cNvSpPr txBox="1"/>
          <p:nvPr>
            <p:ph idx="3" type="body"/>
          </p:nvPr>
        </p:nvSpPr>
        <p:spPr>
          <a:xfrm>
            <a:off x="6096003" y="2226734"/>
            <a:ext cx="47228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sz="2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10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58"/>
          <p:cNvSpPr txBox="1"/>
          <p:nvPr>
            <p:ph idx="4" type="body"/>
          </p:nvPr>
        </p:nvSpPr>
        <p:spPr>
          <a:xfrm>
            <a:off x="5823483" y="2870201"/>
            <a:ext cx="4995334" cy="2920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58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8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8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50" name="Google Shape;50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59"/>
          <p:cNvSpPr txBox="1"/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9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9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9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56" name="Google Shape;56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60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0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0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61" name="Google Shape;61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61"/>
          <p:cNvSpPr txBox="1"/>
          <p:nvPr>
            <p:ph type="title"/>
          </p:nvPr>
        </p:nvSpPr>
        <p:spPr>
          <a:xfrm>
            <a:off x="685800" y="2074333"/>
            <a:ext cx="368088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1"/>
          <p:cNvSpPr txBox="1"/>
          <p:nvPr>
            <p:ph idx="1" type="body"/>
          </p:nvPr>
        </p:nvSpPr>
        <p:spPr>
          <a:xfrm>
            <a:off x="4648201" y="609601"/>
            <a:ext cx="6169026" cy="51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61"/>
          <p:cNvSpPr txBox="1"/>
          <p:nvPr>
            <p:ph idx="2" type="body"/>
          </p:nvPr>
        </p:nvSpPr>
        <p:spPr>
          <a:xfrm>
            <a:off x="685800" y="3445933"/>
            <a:ext cx="3680885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61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1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1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69" name="Google Shape;69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62"/>
          <p:cNvSpPr txBox="1"/>
          <p:nvPr>
            <p:ph type="title"/>
          </p:nvPr>
        </p:nvSpPr>
        <p:spPr>
          <a:xfrm>
            <a:off x="685800" y="1600200"/>
            <a:ext cx="6164653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b="0"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2"/>
          <p:cNvSpPr/>
          <p:nvPr>
            <p:ph idx="2" type="pic"/>
          </p:nvPr>
        </p:nvSpPr>
        <p:spPr>
          <a:xfrm>
            <a:off x="7536253" y="914400"/>
            <a:ext cx="3280974" cy="4572000"/>
          </a:xfrm>
          <a:prstGeom prst="roundRect">
            <a:avLst>
              <a:gd fmla="val 4280" name="adj"/>
            </a:avLst>
          </a:prstGeom>
          <a:noFill/>
          <a:ln cap="sq" cmpd="dbl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62"/>
          <p:cNvSpPr txBox="1"/>
          <p:nvPr>
            <p:ph idx="1" type="body"/>
          </p:nvPr>
        </p:nvSpPr>
        <p:spPr>
          <a:xfrm>
            <a:off x="685800" y="2971800"/>
            <a:ext cx="6164653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3" name="Google Shape;73;p62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2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62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3"/>
          <p:cNvSpPr txBox="1"/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" name="Google Shape;7;p53"/>
          <p:cNvSpPr txBox="1"/>
          <p:nvPr>
            <p:ph idx="1" type="body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3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3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3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image" Target="../media/image7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Relationship Id="rId4" Type="http://schemas.openxmlformats.org/officeDocument/2006/relationships/image" Target="../media/image3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legislature.ohio.gov/" TargetMode="External"/><Relationship Id="rId4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Relationship Id="rId4" Type="http://schemas.openxmlformats.org/officeDocument/2006/relationships/image" Target="../media/image28.png"/><Relationship Id="rId5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5" Type="http://schemas.openxmlformats.org/officeDocument/2006/relationships/image" Target="../media/image39.png"/><Relationship Id="rId6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7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png"/><Relationship Id="rId4" Type="http://schemas.openxmlformats.org/officeDocument/2006/relationships/image" Target="../media/image4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ohiochannel.org/" TargetMode="External"/><Relationship Id="rId4" Type="http://schemas.openxmlformats.org/officeDocument/2006/relationships/image" Target="../media/image4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4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://www.ohiohouse.gov/" TargetMode="External"/><Relationship Id="rId4" Type="http://schemas.openxmlformats.org/officeDocument/2006/relationships/hyperlink" Target="http://www.ohiosenate.gov/" TargetMode="External"/><Relationship Id="rId5" Type="http://schemas.openxmlformats.org/officeDocument/2006/relationships/image" Target="../media/image5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://www.ohiohouse.gov/" TargetMode="External"/><Relationship Id="rId4" Type="http://schemas.openxmlformats.org/officeDocument/2006/relationships/hyperlink" Target="http://www.ohiosenate.gov/" TargetMode="External"/><Relationship Id="rId5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9.png"/><Relationship Id="rId4" Type="http://schemas.openxmlformats.org/officeDocument/2006/relationships/image" Target="../media/image56.png"/><Relationship Id="rId5" Type="http://schemas.openxmlformats.org/officeDocument/2006/relationships/image" Target="../media/image80.png"/><Relationship Id="rId6" Type="http://schemas.openxmlformats.org/officeDocument/2006/relationships/image" Target="../media/image8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://www.ohiohouse.gov/" TargetMode="External"/><Relationship Id="rId4" Type="http://schemas.openxmlformats.org/officeDocument/2006/relationships/hyperlink" Target="http://www.ohiosenate.gov/" TargetMode="External"/><Relationship Id="rId5" Type="http://schemas.openxmlformats.org/officeDocument/2006/relationships/image" Target="../media/image66.png"/></Relationships>
</file>

<file path=ppt/slides/_rels/slide43.xml.rels><?xml version="1.0" encoding="UTF-8" standalone="yes"?><Relationships xmlns="http://schemas.openxmlformats.org/package/2006/relationships"><Relationship Id="rId10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png"/><Relationship Id="rId4" Type="http://schemas.openxmlformats.org/officeDocument/2006/relationships/image" Target="../media/image47.png"/><Relationship Id="rId9" Type="http://schemas.openxmlformats.org/officeDocument/2006/relationships/image" Target="../media/image51.jpg"/><Relationship Id="rId5" Type="http://schemas.openxmlformats.org/officeDocument/2006/relationships/image" Target="../media/image55.jpg"/><Relationship Id="rId6" Type="http://schemas.openxmlformats.org/officeDocument/2006/relationships/image" Target="../media/image53.png"/><Relationship Id="rId7" Type="http://schemas.openxmlformats.org/officeDocument/2006/relationships/image" Target="../media/image50.jpg"/><Relationship Id="rId8" Type="http://schemas.openxmlformats.org/officeDocument/2006/relationships/image" Target="../media/image54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6.png"/><Relationship Id="rId4" Type="http://schemas.openxmlformats.org/officeDocument/2006/relationships/image" Target="../media/image6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7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3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8.png"/><Relationship Id="rId4" Type="http://schemas.openxmlformats.org/officeDocument/2006/relationships/image" Target="../media/image7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14.png"/><Relationship Id="rId6" Type="http://schemas.openxmlformats.org/officeDocument/2006/relationships/image" Target="../media/image17.png"/><Relationship Id="rId7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8994" y="1437308"/>
            <a:ext cx="9650067" cy="446823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"/>
          <p:cNvSpPr txBox="1"/>
          <p:nvPr/>
        </p:nvSpPr>
        <p:spPr>
          <a:xfrm>
            <a:off x="97563" y="272540"/>
            <a:ext cx="1199687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Things Work at the Ohio Statehouse</a:t>
            </a:r>
            <a:endParaRPr/>
          </a:p>
        </p:txBody>
      </p:sp>
      <p:sp>
        <p:nvSpPr>
          <p:cNvPr id="146" name="Google Shape;146;p1"/>
          <p:cNvSpPr txBox="1"/>
          <p:nvPr/>
        </p:nvSpPr>
        <p:spPr>
          <a:xfrm>
            <a:off x="8094492" y="6093017"/>
            <a:ext cx="3829766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Presented by Rachel Coyle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"/>
          <p:cNvSpPr txBox="1"/>
          <p:nvPr>
            <p:ph type="title"/>
          </p:nvPr>
        </p:nvSpPr>
        <p:spPr>
          <a:xfrm>
            <a:off x="266700" y="-158261"/>
            <a:ext cx="11658599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b="1" lang="en-US" sz="5400"/>
              <a:t>STATEHOUSE BASICS – THE NUMBERS	</a:t>
            </a:r>
            <a:endParaRPr/>
          </a:p>
        </p:txBody>
      </p:sp>
      <p:sp>
        <p:nvSpPr>
          <p:cNvPr id="211" name="Google Shape;211;p7"/>
          <p:cNvSpPr txBox="1"/>
          <p:nvPr>
            <p:ph idx="1" type="body"/>
          </p:nvPr>
        </p:nvSpPr>
        <p:spPr>
          <a:xfrm>
            <a:off x="533400" y="1758450"/>
            <a:ext cx="11658600" cy="45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25450" lvl="0" marL="285750" rtl="0" algn="l"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>
                <a:solidFill>
                  <a:srgbClr val="DDB0E6"/>
                </a:solidFill>
              </a:rPr>
              <a:t>TERM TO KNOW: </a:t>
            </a:r>
            <a:r>
              <a:rPr b="1" lang="en-US" sz="4000"/>
              <a:t>”Supermajority”</a:t>
            </a:r>
            <a:br>
              <a:rPr b="1" lang="en-US" sz="4000"/>
            </a:br>
            <a:endParaRPr sz="4000"/>
          </a:p>
          <a:p>
            <a:pPr indent="-425450" lvl="0" marL="285750" rtl="0" algn="l"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>
                <a:solidFill>
                  <a:srgbClr val="DDB0E6"/>
                </a:solidFill>
              </a:rPr>
              <a:t>Ohio Senate has 33 senators. </a:t>
            </a:r>
            <a:endParaRPr b="1" sz="4000">
              <a:solidFill>
                <a:srgbClr val="DDB0E6"/>
              </a:solidFill>
            </a:endParaRPr>
          </a:p>
          <a:p>
            <a:pPr indent="-425450" lvl="0" marL="285750" rtl="0" algn="l"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/>
              <a:t>24 Republicans – 9 Democrats.</a:t>
            </a:r>
            <a:endParaRPr sz="2200"/>
          </a:p>
          <a:p>
            <a:pPr indent="0" lvl="0" marL="13716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DDB0E6"/>
              </a:solidFill>
            </a:endParaRPr>
          </a:p>
          <a:p>
            <a:pPr indent="-425450" lvl="0" marL="285750" rtl="0" algn="l"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>
                <a:solidFill>
                  <a:srgbClr val="DDB0E6"/>
                </a:solidFill>
              </a:rPr>
              <a:t>Ohio House has 99 members. </a:t>
            </a:r>
            <a:endParaRPr b="1" sz="4000">
              <a:solidFill>
                <a:srgbClr val="DDB0E6"/>
              </a:solidFill>
            </a:endParaRPr>
          </a:p>
          <a:p>
            <a:pPr indent="-425450" lvl="0" marL="285750" rtl="0" algn="l"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/>
              <a:t>61 Republicans – 38 Democrats.</a:t>
            </a:r>
            <a:endParaRPr sz="2200"/>
          </a:p>
          <a:p>
            <a:pPr indent="0" lvl="0" marL="28575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DDB0E6"/>
              </a:solidFill>
            </a:endParaRPr>
          </a:p>
        </p:txBody>
      </p:sp>
      <p:pic>
        <p:nvPicPr>
          <p:cNvPr id="212" name="Google Shape;21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9891" y="1918816"/>
            <a:ext cx="546475" cy="5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8116" y="1297991"/>
            <a:ext cx="546475" cy="5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6828" y="1758441"/>
            <a:ext cx="546475" cy="5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08675" y="1164758"/>
            <a:ext cx="546475" cy="54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7"/>
          <p:cNvPicPr preferRelativeResize="0"/>
          <p:nvPr/>
        </p:nvPicPr>
        <p:blipFill rotWithShape="1">
          <a:blip r:embed="rId4">
            <a:alphaModFix/>
          </a:blip>
          <a:srcRect b="12010" l="7330" r="0" t="0"/>
          <a:stretch/>
        </p:blipFill>
        <p:spPr>
          <a:xfrm>
            <a:off x="8485150" y="3179350"/>
            <a:ext cx="3440150" cy="300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7"/>
          <p:cNvSpPr txBox="1"/>
          <p:nvPr/>
        </p:nvSpPr>
        <p:spPr>
          <a:xfrm>
            <a:off x="8705225" y="61856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strike="sngStrik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Veto Power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"/>
          <p:cNvSpPr txBox="1"/>
          <p:nvPr>
            <p:ph type="title"/>
          </p:nvPr>
        </p:nvSpPr>
        <p:spPr>
          <a:xfrm>
            <a:off x="1030287" y="228599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b="1" lang="en-US" sz="8000"/>
              <a:t>LARRY VS LARRY</a:t>
            </a:r>
            <a:endParaRPr b="1" sz="8000"/>
          </a:p>
        </p:txBody>
      </p:sp>
      <p:pic>
        <p:nvPicPr>
          <p:cNvPr id="223" name="Google Shape;223;p8"/>
          <p:cNvPicPr preferRelativeResize="0"/>
          <p:nvPr/>
        </p:nvPicPr>
        <p:blipFill rotWithShape="1">
          <a:blip r:embed="rId3">
            <a:alphaModFix/>
          </a:blip>
          <a:srcRect b="30123" l="0" r="3649" t="3333"/>
          <a:stretch/>
        </p:blipFill>
        <p:spPr>
          <a:xfrm>
            <a:off x="685801" y="1684867"/>
            <a:ext cx="4398662" cy="456353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8"/>
          <p:cNvSpPr txBox="1"/>
          <p:nvPr/>
        </p:nvSpPr>
        <p:spPr>
          <a:xfrm>
            <a:off x="5335254" y="3468695"/>
            <a:ext cx="152149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VS</a:t>
            </a:r>
            <a:r>
              <a:rPr lang="en-US" sz="8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pic>
        <p:nvPicPr>
          <p:cNvPr id="225" name="Google Shape;225;p8"/>
          <p:cNvPicPr preferRelativeResize="0"/>
          <p:nvPr/>
        </p:nvPicPr>
        <p:blipFill rotWithShape="1">
          <a:blip r:embed="rId4">
            <a:alphaModFix/>
          </a:blip>
          <a:srcRect b="25539" l="0" r="0" t="3165"/>
          <a:stretch/>
        </p:blipFill>
        <p:spPr>
          <a:xfrm>
            <a:off x="6934199" y="1684867"/>
            <a:ext cx="4572000" cy="4563536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8"/>
          <p:cNvSpPr txBox="1"/>
          <p:nvPr/>
        </p:nvSpPr>
        <p:spPr>
          <a:xfrm>
            <a:off x="685800" y="6264100"/>
            <a:ext cx="108204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Senate President Obhof 							    House Speaker Householder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"/>
          <p:cNvSpPr txBox="1"/>
          <p:nvPr>
            <p:ph type="title"/>
          </p:nvPr>
        </p:nvSpPr>
        <p:spPr>
          <a:xfrm>
            <a:off x="0" y="-140677"/>
            <a:ext cx="12520246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b="1" lang="en-US" sz="5000"/>
              <a:t>LARRY HOUSEHOLDER’S PROMISES</a:t>
            </a:r>
            <a:endParaRPr/>
          </a:p>
        </p:txBody>
      </p:sp>
      <p:pic>
        <p:nvPicPr>
          <p:cNvPr id="232" name="Google Shape;23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0575" y="1107830"/>
            <a:ext cx="8441135" cy="5750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"/>
          <p:cNvSpPr txBox="1"/>
          <p:nvPr>
            <p:ph type="title"/>
          </p:nvPr>
        </p:nvSpPr>
        <p:spPr>
          <a:xfrm>
            <a:off x="211015" y="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lang="en-US" sz="4000"/>
              <a:t>WANT TO FIND YOUR REP/SENATOR?</a:t>
            </a:r>
            <a:br>
              <a:rPr lang="en-US" sz="4000"/>
            </a:br>
            <a:endParaRPr b="1" sz="4000"/>
          </a:p>
        </p:txBody>
      </p:sp>
      <p:sp>
        <p:nvSpPr>
          <p:cNvPr id="238" name="Google Shape;238;p10"/>
          <p:cNvSpPr txBox="1"/>
          <p:nvPr>
            <p:ph idx="1" type="body"/>
          </p:nvPr>
        </p:nvSpPr>
        <p:spPr>
          <a:xfrm>
            <a:off x="211015" y="932440"/>
            <a:ext cx="11980985" cy="16529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000"/>
              <a:buNone/>
            </a:pPr>
            <a:br>
              <a:rPr lang="en-US" sz="4000"/>
            </a:br>
            <a:r>
              <a:rPr b="1" lang="en-US" sz="4000" u="sng">
                <a:solidFill>
                  <a:schemeClr val="hlink"/>
                </a:solidFill>
                <a:hlinkClick r:id="rId3"/>
              </a:rPr>
              <a:t>Legislature.Ohio.Gov</a:t>
            </a:r>
            <a:r>
              <a:rPr lang="en-US" sz="4000"/>
              <a:t> → Legislators → District Maps</a:t>
            </a:r>
            <a:endParaRPr/>
          </a:p>
          <a:p>
            <a:pPr indent="-44450" lvl="1" marL="742950" rtl="0" algn="l">
              <a:spcBef>
                <a:spcPts val="1000"/>
              </a:spcBef>
              <a:spcAft>
                <a:spcPts val="0"/>
              </a:spcAft>
              <a:buSzPts val="3800"/>
              <a:buNone/>
            </a:pPr>
            <a:r>
              <a:t/>
            </a:r>
            <a:endParaRPr b="1" sz="3800"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3800"/>
              <a:buChar char="•"/>
            </a:pPr>
            <a:r>
              <a:rPr b="1" lang="en-US" sz="3800"/>
              <a:t>Type your address </a:t>
            </a:r>
            <a:endParaRPr/>
          </a:p>
        </p:txBody>
      </p:sp>
      <p:pic>
        <p:nvPicPr>
          <p:cNvPr id="239" name="Google Shape;23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9201" y="1889004"/>
            <a:ext cx="7127722" cy="4968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"/>
          <p:cNvSpPr txBox="1"/>
          <p:nvPr>
            <p:ph type="title"/>
          </p:nvPr>
        </p:nvSpPr>
        <p:spPr>
          <a:xfrm>
            <a:off x="0" y="300566"/>
            <a:ext cx="12063046" cy="1532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30"/>
              <a:buFont typeface="Calibri"/>
              <a:buNone/>
            </a:pPr>
            <a:r>
              <a:rPr b="1" lang="en-US" sz="6030"/>
              <a:t>HOW A BILL BECOMES A LAW IN OHIO</a:t>
            </a:r>
            <a:r>
              <a:rPr lang="en-US" sz="3240"/>
              <a:t> </a:t>
            </a:r>
            <a:r>
              <a:rPr b="1" lang="en-US" sz="3959">
                <a:solidFill>
                  <a:srgbClr val="DDB0E6"/>
                </a:solidFill>
              </a:rPr>
              <a:t>(AND WHAT YOU CAN DO ABOUT IT)</a:t>
            </a:r>
            <a:endParaRPr/>
          </a:p>
        </p:txBody>
      </p:sp>
      <p:sp>
        <p:nvSpPr>
          <p:cNvPr id="245" name="Google Shape;245;p11"/>
          <p:cNvSpPr txBox="1"/>
          <p:nvPr>
            <p:ph idx="1" type="body"/>
          </p:nvPr>
        </p:nvSpPr>
        <p:spPr>
          <a:xfrm>
            <a:off x="0" y="2106898"/>
            <a:ext cx="10131425" cy="47511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90"/>
              <a:buChar char="•"/>
            </a:pPr>
            <a:r>
              <a:rPr b="1" lang="en-US" sz="3990"/>
              <a:t>Step 1: </a:t>
            </a:r>
            <a:r>
              <a:rPr b="1" lang="en-US" sz="2800"/>
              <a:t>A bill is introduced.</a:t>
            </a:r>
            <a:endParaRPr sz="2800"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/>
          </a:p>
          <a:p>
            <a:pPr indent="-28575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en-US" sz="2800"/>
              <a:t>It can be introduced in either the House or Senate.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Sometimes it’s introduced in the House AND Senate.</a:t>
            </a:r>
            <a:br>
              <a:rPr lang="en-US" sz="2800"/>
            </a:br>
            <a:endParaRPr sz="2800"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en-US" sz="2800"/>
              <a:t>Bills are numbered in order of introduction.</a:t>
            </a:r>
            <a:endParaRPr/>
          </a:p>
          <a:p>
            <a:pPr indent="-285750" lvl="2" marL="12001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So HB 1 was the first bill in the House this G.A.</a:t>
            </a:r>
            <a:endParaRPr/>
          </a:p>
          <a:p>
            <a:pPr indent="-285750" lvl="2" marL="12001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Bills keep their same name and number throughout </a:t>
            </a:r>
            <a:br>
              <a:rPr lang="en-US" sz="2800"/>
            </a:br>
            <a:r>
              <a:rPr lang="en-US" sz="2800"/>
              <a:t>the entire two-year term.</a:t>
            </a:r>
            <a:endParaRPr/>
          </a:p>
          <a:p>
            <a:pPr indent="-177800" lvl="3" marL="15430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So HB 1 will STAY HB 1 when it goes over to the Senate. </a:t>
            </a:r>
            <a:endParaRPr/>
          </a:p>
          <a:p>
            <a:pPr indent="-20574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</a:pPr>
            <a:r>
              <a:t/>
            </a:r>
            <a:endParaRPr sz="1260"/>
          </a:p>
        </p:txBody>
      </p:sp>
      <p:pic>
        <p:nvPicPr>
          <p:cNvPr id="246" name="Google Shape;246;p11"/>
          <p:cNvPicPr preferRelativeResize="0"/>
          <p:nvPr/>
        </p:nvPicPr>
        <p:blipFill rotWithShape="1">
          <a:blip r:embed="rId3">
            <a:alphaModFix/>
          </a:blip>
          <a:srcRect b="0" l="27140" r="26995" t="0"/>
          <a:stretch/>
        </p:blipFill>
        <p:spPr>
          <a:xfrm>
            <a:off x="9447425" y="2018324"/>
            <a:ext cx="2744574" cy="33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2"/>
          <p:cNvSpPr txBox="1"/>
          <p:nvPr>
            <p:ph type="title"/>
          </p:nvPr>
        </p:nvSpPr>
        <p:spPr>
          <a:xfrm>
            <a:off x="0" y="687975"/>
            <a:ext cx="12063000" cy="8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30"/>
              <a:buFont typeface="Calibri"/>
              <a:buNone/>
            </a:pPr>
            <a:r>
              <a:rPr b="1" lang="en-US" sz="6030"/>
              <a:t>HOW A BILL BECOMES A LAW IN OHIO</a:t>
            </a:r>
            <a:br>
              <a:rPr lang="en-US" sz="3240"/>
            </a:br>
            <a:r>
              <a:rPr b="1" lang="en-US" sz="3959">
                <a:solidFill>
                  <a:srgbClr val="DDB0E6"/>
                </a:solidFill>
              </a:rPr>
              <a:t>(AND WHAT YOU CAN DO ABOUT IT)</a:t>
            </a:r>
            <a:endParaRPr/>
          </a:p>
        </p:txBody>
      </p:sp>
      <p:sp>
        <p:nvSpPr>
          <p:cNvPr id="252" name="Google Shape;252;p12"/>
          <p:cNvSpPr txBox="1"/>
          <p:nvPr>
            <p:ph idx="1" type="body"/>
          </p:nvPr>
        </p:nvSpPr>
        <p:spPr>
          <a:xfrm>
            <a:off x="0" y="1532625"/>
            <a:ext cx="12192000" cy="469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2900" lvl="0" marL="285750" rtl="0" algn="l">
              <a:spcBef>
                <a:spcPts val="0"/>
              </a:spcBef>
              <a:spcAft>
                <a:spcPts val="0"/>
              </a:spcAft>
              <a:buSzPts val="5400"/>
              <a:buChar char="•"/>
            </a:pPr>
            <a:r>
              <a:rPr b="1" lang="en-US" sz="5400">
                <a:solidFill>
                  <a:srgbClr val="DDB0E6"/>
                </a:solidFill>
              </a:rPr>
              <a:t>Step 2: </a:t>
            </a:r>
            <a:r>
              <a:rPr b="1" lang="en-US" sz="3800"/>
              <a:t>Once a bill is introduced, it’s assigned to a committee.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3800"/>
              <a:buChar char="•"/>
            </a:pPr>
            <a:r>
              <a:rPr b="1" lang="en-US" sz="3800">
                <a:solidFill>
                  <a:srgbClr val="DDB0E6"/>
                </a:solidFill>
              </a:rPr>
              <a:t>ACTION ITEM: </a:t>
            </a:r>
            <a:r>
              <a:rPr b="1" lang="en-US" sz="3800"/>
              <a:t>CONTACT committee chairs. Ask to be placed on their “committee notice list.”</a:t>
            </a:r>
            <a:endParaRPr/>
          </a:p>
          <a:p>
            <a:pPr indent="-171450" lvl="0" marL="28575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53" name="Google Shape;25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48500" y="4428475"/>
            <a:ext cx="2408899" cy="232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6993" y="0"/>
            <a:ext cx="1023801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555" y="0"/>
            <a:ext cx="1127088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6070" y="0"/>
            <a:ext cx="901986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6944" y="0"/>
            <a:ext cx="891811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841e3cadf8_0_0"/>
          <p:cNvSpPr txBox="1"/>
          <p:nvPr>
            <p:ph type="ctrTitle"/>
          </p:nvPr>
        </p:nvSpPr>
        <p:spPr>
          <a:xfrm>
            <a:off x="167650" y="196450"/>
            <a:ext cx="12024300" cy="6247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00FF"/>
                </a:solidFill>
              </a:rPr>
              <a:t>Bullet points so Rachel doesn’t forget her intro:</a:t>
            </a:r>
            <a:endParaRPr b="1" sz="4100">
              <a:solidFill>
                <a:srgbClr val="FF00FF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  <a:p>
            <a:pPr indent="-3746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/>
              <a:buChar char="●"/>
            </a:pPr>
            <a:r>
              <a:rPr b="1" lang="en-US" sz="2300">
                <a:latin typeface="Arial"/>
                <a:ea typeface="Arial"/>
                <a:cs typeface="Arial"/>
                <a:sym typeface="Arial"/>
              </a:rPr>
              <a:t>DON’T WORRY about memorizing this info or the links. We’ll email everything to you!</a:t>
            </a:r>
            <a:endParaRPr b="1" sz="2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/>
              <a:buChar char="●"/>
            </a:pPr>
            <a:r>
              <a:rPr b="1" lang="en-US" sz="2300">
                <a:latin typeface="Arial"/>
                <a:ea typeface="Arial"/>
                <a:cs typeface="Arial"/>
                <a:sym typeface="Arial"/>
              </a:rPr>
              <a:t>DON’T WORRY if you haven’t paid attention to Statehouse politics before. This is the perfect year to start.</a:t>
            </a:r>
            <a:endParaRPr b="1" sz="2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/>
              <a:buChar char="●"/>
            </a:pPr>
            <a:r>
              <a:rPr b="1" lang="en-US" sz="2300">
                <a:latin typeface="Arial"/>
                <a:ea typeface="Arial"/>
                <a:cs typeface="Arial"/>
                <a:sym typeface="Arial"/>
              </a:rPr>
              <a:t>In many ways, Statehouses are THE SINGLE most important branch of government.</a:t>
            </a:r>
            <a:br>
              <a:rPr b="1" lang="en-US" sz="2300">
                <a:latin typeface="Arial"/>
                <a:ea typeface="Arial"/>
                <a:cs typeface="Arial"/>
                <a:sym typeface="Arial"/>
              </a:rPr>
            </a:br>
            <a:endParaRPr b="1" sz="2300">
              <a:latin typeface="Arial"/>
              <a:ea typeface="Arial"/>
              <a:cs typeface="Arial"/>
              <a:sym typeface="Arial"/>
            </a:endParaRPr>
          </a:p>
          <a:p>
            <a:pPr indent="-3746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○"/>
            </a:pPr>
            <a:r>
              <a:rPr b="1" lang="en-US" sz="2300"/>
              <a:t>Gerrymandering: State legislators pick your Congress members.</a:t>
            </a:r>
            <a:endParaRPr b="1" sz="2300"/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</p:txBody>
      </p:sp>
      <p:pic>
        <p:nvPicPr>
          <p:cNvPr id="152" name="Google Shape;152;g841e3cadf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9875" y="4262002"/>
            <a:ext cx="2493950" cy="25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841e3cadf8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7675" y="4267300"/>
            <a:ext cx="2483810" cy="258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7"/>
          <p:cNvSpPr txBox="1"/>
          <p:nvPr>
            <p:ph type="title"/>
          </p:nvPr>
        </p:nvSpPr>
        <p:spPr>
          <a:xfrm>
            <a:off x="0" y="0"/>
            <a:ext cx="12063046" cy="1532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30"/>
              <a:buFont typeface="Calibri"/>
              <a:buNone/>
            </a:pPr>
            <a:r>
              <a:rPr b="1" lang="en-US" sz="6030"/>
              <a:t>HOW A BILL BECOMES A LAW IN OHIO</a:t>
            </a:r>
            <a:r>
              <a:rPr lang="en-US" sz="3240"/>
              <a:t> </a:t>
            </a:r>
            <a:r>
              <a:rPr b="1" lang="en-US" sz="3959">
                <a:solidFill>
                  <a:srgbClr val="DDB0E6"/>
                </a:solidFill>
              </a:rPr>
              <a:t>(AND WHAT YOU CAN DO ABOUT IT)</a:t>
            </a:r>
            <a:endParaRPr/>
          </a:p>
        </p:txBody>
      </p:sp>
      <p:sp>
        <p:nvSpPr>
          <p:cNvPr id="279" name="Google Shape;279;p17"/>
          <p:cNvSpPr txBox="1"/>
          <p:nvPr>
            <p:ph idx="1" type="body"/>
          </p:nvPr>
        </p:nvSpPr>
        <p:spPr>
          <a:xfrm>
            <a:off x="128955" y="1833033"/>
            <a:ext cx="12063046" cy="50249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/>
              <a:t>Step 3: </a:t>
            </a:r>
            <a:r>
              <a:rPr b="1" lang="en-US" sz="3200"/>
              <a:t>Bills (usually….) Get Hearings.</a:t>
            </a:r>
            <a:endParaRPr sz="3200"/>
          </a:p>
          <a:p>
            <a:pPr indent="-28575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040"/>
              <a:buChar char="•"/>
            </a:pPr>
            <a:r>
              <a:rPr b="1" lang="en-US" sz="3040">
                <a:solidFill>
                  <a:srgbClr val="DDB0E6"/>
                </a:solidFill>
              </a:rPr>
              <a:t>Committee hearings (normal process): 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</a:pPr>
            <a:r>
              <a:rPr lang="en-US" sz="2880"/>
              <a:t>1st hearing – sponsor testimony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</a:pPr>
            <a:r>
              <a:rPr lang="en-US" sz="2880"/>
              <a:t>2nd hearing – proponent testimony (supporter)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</a:pPr>
            <a:r>
              <a:rPr lang="en-US" sz="2880"/>
              <a:t>3rd hearing – opponent/interested party testimony 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b="1" lang="en-US" sz="3200"/>
              <a:t>But the number of hearings can change! </a:t>
            </a:r>
            <a:r>
              <a:rPr lang="en-US" sz="3200"/>
              <a:t> 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200"/>
          </a:p>
          <a:p>
            <a:pPr indent="-28575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b="1" lang="en-US" sz="3200">
                <a:solidFill>
                  <a:srgbClr val="DDB0E6"/>
                </a:solidFill>
              </a:rPr>
              <a:t>ACTION ITEM:</a:t>
            </a:r>
            <a:r>
              <a:rPr lang="en-US" sz="3200">
                <a:solidFill>
                  <a:srgbClr val="DDB0E6"/>
                </a:solidFill>
              </a:rPr>
              <a:t> </a:t>
            </a:r>
            <a:r>
              <a:rPr lang="en-US" sz="3200"/>
              <a:t>Demand hearings for good bills!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b="1" lang="en-US" sz="3200">
                <a:solidFill>
                  <a:srgbClr val="DDB0E6"/>
                </a:solidFill>
              </a:rPr>
              <a:t>ACTION ITEM: </a:t>
            </a:r>
            <a:r>
              <a:rPr b="1" lang="en-US" sz="3200"/>
              <a:t>S</a:t>
            </a:r>
            <a:r>
              <a:rPr lang="en-US" sz="3200"/>
              <a:t>low down bad bills!</a:t>
            </a:r>
            <a:endParaRPr/>
          </a:p>
          <a:p>
            <a:pPr indent="-24003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720"/>
          </a:p>
        </p:txBody>
      </p:sp>
      <p:pic>
        <p:nvPicPr>
          <p:cNvPr id="280" name="Google Shape;280;p17"/>
          <p:cNvPicPr preferRelativeResize="0"/>
          <p:nvPr/>
        </p:nvPicPr>
        <p:blipFill rotWithShape="1">
          <a:blip r:embed="rId3">
            <a:alphaModFix/>
          </a:blip>
          <a:srcRect b="0" l="3903" r="12830" t="0"/>
          <a:stretch/>
        </p:blipFill>
        <p:spPr>
          <a:xfrm>
            <a:off x="8721969" y="1833027"/>
            <a:ext cx="3470032" cy="4602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8"/>
          <p:cNvSpPr txBox="1"/>
          <p:nvPr>
            <p:ph type="title"/>
          </p:nvPr>
        </p:nvSpPr>
        <p:spPr>
          <a:xfrm>
            <a:off x="246186" y="-234462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DDB0E6"/>
              </a:buClr>
              <a:buSzPts val="6000"/>
              <a:buFont typeface="Calibri"/>
              <a:buNone/>
            </a:pPr>
            <a:r>
              <a:rPr b="1" lang="en-US" sz="6000">
                <a:solidFill>
                  <a:srgbClr val="DDB0E6"/>
                </a:solidFill>
              </a:rPr>
              <a:t>YES. </a:t>
            </a:r>
            <a:r>
              <a:rPr b="1" lang="en-US" sz="6000"/>
              <a:t>I SAID CALL. </a:t>
            </a:r>
            <a:endParaRPr/>
          </a:p>
        </p:txBody>
      </p:sp>
      <p:sp>
        <p:nvSpPr>
          <p:cNvPr id="286" name="Google Shape;286;p18"/>
          <p:cNvSpPr txBox="1"/>
          <p:nvPr>
            <p:ph idx="1" type="body"/>
          </p:nvPr>
        </p:nvSpPr>
        <p:spPr>
          <a:xfrm>
            <a:off x="0" y="984738"/>
            <a:ext cx="12191999" cy="60666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1" lang="en-US" sz="2800"/>
              <a:t>It’s not like calling Congress. </a:t>
            </a:r>
            <a:r>
              <a:rPr b="1" lang="en-US" sz="2800">
                <a:solidFill>
                  <a:srgbClr val="DDB0E6"/>
                </a:solidFill>
              </a:rPr>
              <a:t>They aren’t asking for zip codes or taking a tally.</a:t>
            </a:r>
            <a:r>
              <a:rPr b="1" lang="en-US" sz="2800"/>
              <a:t> </a:t>
            </a:r>
            <a:br>
              <a:rPr b="1" lang="en-US" sz="2800"/>
            </a:br>
            <a:endParaRPr b="1" sz="2800"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en-US" sz="2800">
                <a:solidFill>
                  <a:srgbClr val="DDB0E6"/>
                </a:solidFill>
              </a:rPr>
              <a:t>Remember: </a:t>
            </a:r>
            <a:r>
              <a:rPr b="1" lang="en-US" sz="2800"/>
              <a:t>You’re not talking to the legislator. </a:t>
            </a:r>
            <a:br>
              <a:rPr b="1" lang="en-US" sz="2800"/>
            </a:br>
            <a:r>
              <a:rPr b="1" lang="en-US" sz="2800"/>
              <a:t>You’re talking to their overworked, underpaid aide. </a:t>
            </a:r>
            <a:br>
              <a:rPr b="1" lang="en-US" sz="2800"/>
            </a:br>
            <a:r>
              <a:rPr b="1" lang="en-US" sz="2800"/>
              <a:t>Be nice!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en-US" sz="2800">
                <a:solidFill>
                  <a:srgbClr val="DDB0E6"/>
                </a:solidFill>
              </a:rPr>
              <a:t>Each state rep only has 1 aide. 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en-US" sz="2800">
                <a:solidFill>
                  <a:srgbClr val="DDB0E6"/>
                </a:solidFill>
              </a:rPr>
              <a:t>Each senator only has 2 aides. 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en-US" sz="2800"/>
              <a:t>Build a relationship.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2800"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en-US" sz="2800"/>
              <a:t>And they WILL get your messages. </a:t>
            </a:r>
            <a:r>
              <a:rPr b="1" lang="en-US" sz="2800">
                <a:solidFill>
                  <a:srgbClr val="DDB0E6"/>
                </a:solidFill>
              </a:rPr>
              <a:t>There’s only 1 phone line per legislator. 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en-US" sz="2800"/>
              <a:t>So you’re calling the same number the legislators call….</a:t>
            </a:r>
            <a:endParaRPr/>
          </a:p>
          <a:p>
            <a:pPr indent="-257175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50"/>
              <a:buNone/>
            </a:pPr>
            <a:r>
              <a:t/>
            </a:r>
            <a:endParaRPr sz="450"/>
          </a:p>
        </p:txBody>
      </p:sp>
      <p:pic>
        <p:nvPicPr>
          <p:cNvPr id="287" name="Google Shape;28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21463" y="1709444"/>
            <a:ext cx="3870536" cy="3870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9"/>
          <p:cNvSpPr txBox="1"/>
          <p:nvPr>
            <p:ph type="title"/>
          </p:nvPr>
        </p:nvSpPr>
        <p:spPr>
          <a:xfrm>
            <a:off x="281355" y="0"/>
            <a:ext cx="11910644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1" lang="en-US" sz="6000"/>
              <a:t>TESTIFYING IN COMMITTEE</a:t>
            </a:r>
            <a:endParaRPr sz="6000"/>
          </a:p>
        </p:txBody>
      </p:sp>
      <p:sp>
        <p:nvSpPr>
          <p:cNvPr id="293" name="Google Shape;293;p19"/>
          <p:cNvSpPr txBox="1"/>
          <p:nvPr>
            <p:ph idx="1" type="body"/>
          </p:nvPr>
        </p:nvSpPr>
        <p:spPr>
          <a:xfrm>
            <a:off x="281355" y="1298006"/>
            <a:ext cx="12191999" cy="5993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/>
              <a:t>Come testify for/against bills at the Statehouse! </a:t>
            </a:r>
            <a:endParaRPr/>
          </a:p>
          <a:p>
            <a:pPr indent="-285750" lvl="0" marL="28575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>
                <a:solidFill>
                  <a:srgbClr val="DDB0E6"/>
                </a:solidFill>
              </a:rPr>
              <a:t>GOAL: Testify in person. </a:t>
            </a:r>
            <a:endParaRPr/>
          </a:p>
          <a:p>
            <a:pPr indent="-285750" lvl="0" marL="28575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/>
              <a:t>Please TRY TO present your testimony in person whenever possible. BUT….</a:t>
            </a:r>
            <a:endParaRPr/>
          </a:p>
          <a:p>
            <a:pPr indent="-285750" lvl="0" marL="28575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>
                <a:solidFill>
                  <a:srgbClr val="DDB0E6"/>
                </a:solidFill>
              </a:rPr>
              <a:t>Can’t testify in person? You can also submit written-only testimony.</a:t>
            </a:r>
            <a:br>
              <a:rPr lang="en-US" sz="4000"/>
            </a:br>
            <a:endParaRPr sz="4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1"/>
          <p:cNvSpPr txBox="1"/>
          <p:nvPr>
            <p:ph type="title"/>
          </p:nvPr>
        </p:nvSpPr>
        <p:spPr>
          <a:xfrm>
            <a:off x="0" y="338666"/>
            <a:ext cx="12192000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40"/>
              <a:buFont typeface="Calibri"/>
              <a:buNone/>
            </a:pPr>
            <a:r>
              <a:rPr b="1" lang="en-US" sz="5040"/>
              <a:t>HOW TO SUBMIT TESTIMONY </a:t>
            </a:r>
            <a:br>
              <a:rPr b="1" lang="en-US" sz="3600"/>
            </a:br>
            <a:r>
              <a:rPr b="1" lang="en-US" sz="3600"/>
              <a:t>(IN-PERSON OR WRITTEN-ONLY!):</a:t>
            </a:r>
            <a:br>
              <a:rPr lang="en-US" sz="3240"/>
            </a:br>
            <a:endParaRPr sz="3240"/>
          </a:p>
        </p:txBody>
      </p:sp>
      <p:sp>
        <p:nvSpPr>
          <p:cNvPr id="299" name="Google Shape;299;p21"/>
          <p:cNvSpPr txBox="1"/>
          <p:nvPr>
            <p:ph idx="1" type="body"/>
          </p:nvPr>
        </p:nvSpPr>
        <p:spPr>
          <a:xfrm>
            <a:off x="246186" y="1794932"/>
            <a:ext cx="11808160" cy="51640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995"/>
              <a:buNone/>
            </a:pPr>
            <a:r>
              <a:rPr b="1" lang="en-US" sz="4995">
                <a:solidFill>
                  <a:srgbClr val="DDB0E6"/>
                </a:solidFill>
              </a:rPr>
              <a:t>STEP 1: </a:t>
            </a:r>
            <a:r>
              <a:rPr lang="en-US" sz="4440"/>
              <a:t>Write your testimony.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995"/>
              <a:buNone/>
            </a:pPr>
            <a:r>
              <a:rPr b="1" lang="en-US" sz="4995">
                <a:solidFill>
                  <a:srgbClr val="DDB0E6"/>
                </a:solidFill>
              </a:rPr>
              <a:t>STEP 2: </a:t>
            </a:r>
            <a:r>
              <a:rPr lang="en-US" sz="4440"/>
              <a:t>Email your (written or in-person) testimony to the Committee Chair. 24 hours in advance.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995"/>
              <a:buNone/>
            </a:pPr>
            <a:r>
              <a:rPr b="1" lang="en-US" sz="4995">
                <a:solidFill>
                  <a:srgbClr val="DDB0E6"/>
                </a:solidFill>
              </a:rPr>
              <a:t>STEP 3: </a:t>
            </a:r>
            <a:r>
              <a:rPr lang="en-US" sz="4440"/>
              <a:t>The committee chair will send you a “Witness Slip” form to fill out. 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960"/>
              <a:buChar char="•"/>
            </a:pPr>
            <a:r>
              <a:rPr lang="en-US" sz="2960"/>
              <a:t>If you’re submitting written-only testimony, that’s it. You’re done!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960"/>
              <a:buChar char="•"/>
            </a:pPr>
            <a:r>
              <a:rPr lang="en-US" sz="2960"/>
              <a:t>If you’re testifying in person, all that’s left is to show up!</a:t>
            </a:r>
            <a:endParaRPr/>
          </a:p>
          <a:p>
            <a:pPr indent="-180022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r>
              <a:t/>
            </a:r>
            <a:endParaRPr sz="1665"/>
          </a:p>
        </p:txBody>
      </p:sp>
      <p:pic>
        <p:nvPicPr>
          <p:cNvPr id="300" name="Google Shape;300;p21"/>
          <p:cNvPicPr preferRelativeResize="0"/>
          <p:nvPr/>
        </p:nvPicPr>
        <p:blipFill rotWithShape="1">
          <a:blip r:embed="rId3">
            <a:alphaModFix/>
          </a:blip>
          <a:srcRect b="9164" l="7091" r="7181" t="8894"/>
          <a:stretch/>
        </p:blipFill>
        <p:spPr>
          <a:xfrm>
            <a:off x="9996946" y="792779"/>
            <a:ext cx="2057400" cy="1966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3429" l="-994" r="496" t="33449"/>
          <a:stretch/>
        </p:blipFill>
        <p:spPr>
          <a:xfrm>
            <a:off x="5145334" y="1635369"/>
            <a:ext cx="7046666" cy="5023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0"/>
          <p:cNvPicPr preferRelativeResize="0"/>
          <p:nvPr/>
        </p:nvPicPr>
        <p:blipFill rotWithShape="1">
          <a:blip r:embed="rId4">
            <a:alphaModFix/>
          </a:blip>
          <a:srcRect b="9855" l="19089" r="9675" t="0"/>
          <a:stretch/>
        </p:blipFill>
        <p:spPr>
          <a:xfrm>
            <a:off x="61206" y="1992936"/>
            <a:ext cx="5207463" cy="4396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17052" y="93743"/>
            <a:ext cx="8957896" cy="1459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2"/>
          <p:cNvSpPr txBox="1"/>
          <p:nvPr>
            <p:ph type="title"/>
          </p:nvPr>
        </p:nvSpPr>
        <p:spPr>
          <a:xfrm>
            <a:off x="0" y="492370"/>
            <a:ext cx="12192000" cy="7913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69"/>
              <a:buFont typeface="Calibri"/>
              <a:buNone/>
            </a:pPr>
            <a:r>
              <a:rPr b="1" lang="en-US" sz="6569"/>
              <a:t>WHAT MAKES GOOD TESTIMONY</a:t>
            </a:r>
            <a:br>
              <a:rPr lang="en-US" sz="3240"/>
            </a:br>
            <a:endParaRPr sz="3240"/>
          </a:p>
        </p:txBody>
      </p:sp>
      <p:sp>
        <p:nvSpPr>
          <p:cNvPr id="313" name="Google Shape;313;p22"/>
          <p:cNvSpPr txBox="1"/>
          <p:nvPr>
            <p:ph idx="1" type="body"/>
          </p:nvPr>
        </p:nvSpPr>
        <p:spPr>
          <a:xfrm>
            <a:off x="263770" y="668216"/>
            <a:ext cx="12068906" cy="58908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5"/>
              <a:buNone/>
            </a:pPr>
            <a:r>
              <a:t/>
            </a:r>
            <a:endParaRPr sz="5005">
              <a:solidFill>
                <a:srgbClr val="DDB0E6"/>
              </a:solidFill>
            </a:endParaRPr>
          </a:p>
          <a:p>
            <a:pPr indent="-317817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5005"/>
              <a:buChar char="•"/>
            </a:pPr>
            <a:r>
              <a:rPr b="1" lang="en-US" sz="5005">
                <a:solidFill>
                  <a:srgbClr val="DDB0E6"/>
                </a:solidFill>
              </a:rPr>
              <a:t>Short and sweet!!</a:t>
            </a:r>
            <a:endParaRPr/>
          </a:p>
          <a:p>
            <a:pPr indent="-286385" lvl="2" marL="12001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510"/>
              <a:buChar char="•"/>
            </a:pPr>
            <a:r>
              <a:rPr b="1" lang="en-US" sz="4510"/>
              <a:t>If there’s a lot of testimony, you’ll likely be limited to 2-3 minutes. Make them count.</a:t>
            </a:r>
            <a:endParaRPr/>
          </a:p>
          <a:p>
            <a:pPr indent="0" lvl="1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620"/>
              <a:buNone/>
            </a:pPr>
            <a:r>
              <a:t/>
            </a:r>
            <a:endParaRPr sz="4620">
              <a:solidFill>
                <a:srgbClr val="DDB0E6"/>
              </a:solidFill>
            </a:endParaRPr>
          </a:p>
          <a:p>
            <a:pPr indent="-29337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620"/>
              <a:buChar char="•"/>
            </a:pPr>
            <a:r>
              <a:rPr b="1" lang="en-US" sz="4620">
                <a:solidFill>
                  <a:srgbClr val="DDB0E6"/>
                </a:solidFill>
              </a:rPr>
              <a:t>Consider your audience</a:t>
            </a:r>
            <a:endParaRPr b="1" sz="4510">
              <a:solidFill>
                <a:srgbClr val="DDB0E6"/>
              </a:solidFill>
            </a:endParaRPr>
          </a:p>
          <a:p>
            <a:pPr indent="-285750" lvl="2" marL="12001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400"/>
              <a:buChar char="•"/>
            </a:pPr>
            <a:r>
              <a:rPr b="1" lang="en-US" sz="4400"/>
              <a:t>Think of your most conservative relative. That’s your audience.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8347" y="0"/>
            <a:ext cx="1011530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6399" l="5126" r="27948" t="11559"/>
          <a:stretch/>
        </p:blipFill>
        <p:spPr>
          <a:xfrm>
            <a:off x="3400375" y="886800"/>
            <a:ext cx="6212400" cy="50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4"/>
          <p:cNvSpPr txBox="1"/>
          <p:nvPr/>
        </p:nvSpPr>
        <p:spPr>
          <a:xfrm>
            <a:off x="154350" y="133800"/>
            <a:ext cx="11886300" cy="11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This is stressful. You deserve a few seconds to breathe. Here’s a kitten.</a:t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24"/>
          <p:cNvSpPr txBox="1"/>
          <p:nvPr/>
        </p:nvSpPr>
        <p:spPr>
          <a:xfrm>
            <a:off x="4300500" y="5971200"/>
            <a:ext cx="7527600" cy="5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Now, on to the next part of the presentation!</a:t>
            </a:r>
            <a:r>
              <a:rPr b="1" lang="en-US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2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4"/>
          <p:cNvSpPr/>
          <p:nvPr/>
        </p:nvSpPr>
        <p:spPr>
          <a:xfrm>
            <a:off x="11665650" y="5982150"/>
            <a:ext cx="375000" cy="5514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5"/>
          <p:cNvSpPr txBox="1"/>
          <p:nvPr>
            <p:ph type="title"/>
          </p:nvPr>
        </p:nvSpPr>
        <p:spPr>
          <a:xfrm>
            <a:off x="158262" y="0"/>
            <a:ext cx="10131425" cy="8968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1" lang="en-US" sz="6000"/>
              <a:t>COMMITTEE RULES – PART 1</a:t>
            </a:r>
            <a:endParaRPr/>
          </a:p>
        </p:txBody>
      </p:sp>
      <p:sp>
        <p:nvSpPr>
          <p:cNvPr id="332" name="Google Shape;332;p25"/>
          <p:cNvSpPr txBox="1"/>
          <p:nvPr>
            <p:ph idx="1" type="body"/>
          </p:nvPr>
        </p:nvSpPr>
        <p:spPr>
          <a:xfrm>
            <a:off x="158262" y="633046"/>
            <a:ext cx="12033739" cy="5961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lang="en-US" sz="4000"/>
              <a:t>Texting is ok</a:t>
            </a:r>
            <a:endParaRPr sz="4000"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lang="en-US" sz="4000"/>
              <a:t>T</a:t>
            </a:r>
            <a:r>
              <a:rPr lang="en-US" sz="4000"/>
              <a:t>weeting is ok. 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lang="en-US" sz="4000"/>
              <a:t>Facebook posts are ok. 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en-US" sz="4000"/>
              <a:t>It’s fine to have your phone out.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4000"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lang="en-US" sz="4000"/>
              <a:t>Photos are SOMETIMES ok…. 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lang="en-US" sz="4000"/>
              <a:t>But sometimes the Chair will announce no photos.</a:t>
            </a:r>
            <a:endParaRPr sz="4000"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lang="en-US" sz="4000"/>
              <a:t>You cannot record video or audio without permission.</a:t>
            </a:r>
            <a:endParaRPr/>
          </a:p>
        </p:txBody>
      </p:sp>
      <p:pic>
        <p:nvPicPr>
          <p:cNvPr id="333" name="Google Shape;33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16093" y="896828"/>
            <a:ext cx="4461904" cy="342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6"/>
          <p:cNvSpPr txBox="1"/>
          <p:nvPr>
            <p:ph type="title"/>
          </p:nvPr>
        </p:nvSpPr>
        <p:spPr>
          <a:xfrm>
            <a:off x="140676" y="123093"/>
            <a:ext cx="10131425" cy="8759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1" lang="en-US" sz="6000"/>
              <a:t>COMMITTEE RULES – PART 2</a:t>
            </a:r>
            <a:endParaRPr/>
          </a:p>
        </p:txBody>
      </p:sp>
      <p:sp>
        <p:nvSpPr>
          <p:cNvPr id="339" name="Google Shape;339;p26"/>
          <p:cNvSpPr txBox="1"/>
          <p:nvPr>
            <p:ph idx="1" type="body"/>
          </p:nvPr>
        </p:nvSpPr>
        <p:spPr>
          <a:xfrm>
            <a:off x="0" y="850380"/>
            <a:ext cx="12191999" cy="61067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25"/>
              <a:buChar char="•"/>
            </a:pPr>
            <a:r>
              <a:rPr b="1" lang="en-US" sz="2625">
                <a:solidFill>
                  <a:srgbClr val="DDB0E6"/>
                </a:solidFill>
              </a:rPr>
              <a:t>We’ve started seeing new rules recently….</a:t>
            </a:r>
            <a:endParaRPr/>
          </a:p>
          <a:p>
            <a:pPr indent="-285750" lvl="2" marL="12001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625"/>
              <a:buChar char="•"/>
            </a:pPr>
            <a:r>
              <a:rPr b="1" lang="en-US" sz="2625"/>
              <a:t>Invite-only testimony</a:t>
            </a:r>
            <a:endParaRPr/>
          </a:p>
          <a:p>
            <a:pPr indent="-285750" lvl="2" marL="12001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625"/>
              <a:buChar char="•"/>
            </a:pPr>
            <a:r>
              <a:rPr b="1" lang="en-US" sz="2625"/>
              <a:t>Limited number of testimonies accepted.</a:t>
            </a:r>
            <a:endParaRPr/>
          </a:p>
          <a:p>
            <a:pPr indent="-285750" lvl="0" marL="2857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625"/>
              <a:buChar char="•"/>
            </a:pPr>
            <a:r>
              <a:rPr b="1" lang="en-US" sz="2625">
                <a:solidFill>
                  <a:srgbClr val="DDB0E6"/>
                </a:solidFill>
              </a:rPr>
              <a:t>It will take public pressure to stop these new rules from becoming the norm. </a:t>
            </a:r>
            <a:endParaRPr/>
          </a:p>
          <a:p>
            <a:pPr indent="-285750" lvl="2" marL="12001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625"/>
              <a:buChar char="•"/>
            </a:pPr>
            <a:r>
              <a:rPr b="1" lang="en-US" sz="2625"/>
              <a:t>Post all over social media!</a:t>
            </a:r>
            <a:endParaRPr/>
          </a:p>
          <a:p>
            <a:pPr indent="-285750" lvl="2" marL="12001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625"/>
              <a:buChar char="•"/>
            </a:pPr>
            <a:r>
              <a:rPr b="1" lang="en-US" sz="2625"/>
              <a:t>Make sure the press knows! </a:t>
            </a:r>
            <a:endParaRPr/>
          </a:p>
          <a:p>
            <a:pPr indent="-285750" lvl="2" marL="12001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625"/>
              <a:buChar char="•"/>
            </a:pPr>
            <a:r>
              <a:rPr b="1" lang="en-US" sz="2625"/>
              <a:t>Protest in the halls of the Statehouse. </a:t>
            </a:r>
            <a:endParaRPr/>
          </a:p>
          <a:p>
            <a:pPr indent="-285750" lvl="0" marL="2857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625"/>
              <a:buChar char="•"/>
            </a:pPr>
            <a:r>
              <a:rPr b="1" lang="en-US" sz="2625">
                <a:solidFill>
                  <a:srgbClr val="DDB0E6"/>
                </a:solidFill>
              </a:rPr>
              <a:t>Eventually, committee chairs will realize it’s much easier to just let everyone testify. </a:t>
            </a:r>
            <a:endParaRPr/>
          </a:p>
          <a:p>
            <a:pPr indent="-257175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50"/>
              <a:buNone/>
            </a:pPr>
            <a:r>
              <a:t/>
            </a:r>
            <a:endParaRPr sz="450"/>
          </a:p>
        </p:txBody>
      </p:sp>
      <p:pic>
        <p:nvPicPr>
          <p:cNvPr id="340" name="Google Shape;34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55648" y="426808"/>
            <a:ext cx="1082040" cy="108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43600" y="1534389"/>
            <a:ext cx="1239520" cy="123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23031" y="4925580"/>
            <a:ext cx="1082040" cy="108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71143" y="3808340"/>
            <a:ext cx="1407160" cy="140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6103" y="4014147"/>
            <a:ext cx="1407160" cy="140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71301" y="2018628"/>
            <a:ext cx="1082040" cy="1082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8be927c8c1_0_2"/>
          <p:cNvSpPr txBox="1"/>
          <p:nvPr>
            <p:ph type="ctrTitle"/>
          </p:nvPr>
        </p:nvSpPr>
        <p:spPr>
          <a:xfrm>
            <a:off x="3962399" y="1964267"/>
            <a:ext cx="7197600" cy="2421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8be927c8c1_0_2"/>
          <p:cNvSpPr txBox="1"/>
          <p:nvPr>
            <p:ph idx="1" type="subTitle"/>
          </p:nvPr>
        </p:nvSpPr>
        <p:spPr>
          <a:xfrm>
            <a:off x="3962399" y="4385732"/>
            <a:ext cx="7197600" cy="140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8be927c8c1_0_2"/>
          <p:cNvSpPr txBox="1"/>
          <p:nvPr/>
        </p:nvSpPr>
        <p:spPr>
          <a:xfrm>
            <a:off x="0" y="0"/>
            <a:ext cx="12192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chemeClr val="lt2"/>
                </a:solidFill>
              </a:rPr>
              <a:t>Who needs Congress when you can pass the same bill through 40+ Statehouses at once?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161" name="Google Shape;161;g8be927c8c1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700" y="1790050"/>
            <a:ext cx="6642950" cy="4923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8be927c8c1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8750" y="1731188"/>
            <a:ext cx="5041575" cy="504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27"/>
          <p:cNvPicPr preferRelativeResize="0"/>
          <p:nvPr/>
        </p:nvPicPr>
        <p:blipFill rotWithShape="1">
          <a:blip r:embed="rId3">
            <a:alphaModFix/>
          </a:blip>
          <a:srcRect b="38298" l="0" r="0" t="0"/>
          <a:stretch/>
        </p:blipFill>
        <p:spPr>
          <a:xfrm>
            <a:off x="461010" y="0"/>
            <a:ext cx="11269980" cy="334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7"/>
          <p:cNvPicPr preferRelativeResize="0"/>
          <p:nvPr/>
        </p:nvPicPr>
        <p:blipFill rotWithShape="1">
          <a:blip r:embed="rId4">
            <a:alphaModFix/>
          </a:blip>
          <a:srcRect b="0" l="1" r="77" t="36812"/>
          <a:stretch/>
        </p:blipFill>
        <p:spPr>
          <a:xfrm>
            <a:off x="1834515" y="3286054"/>
            <a:ext cx="8522970" cy="3571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8"/>
          <p:cNvSpPr txBox="1"/>
          <p:nvPr>
            <p:ph type="title"/>
          </p:nvPr>
        </p:nvSpPr>
        <p:spPr>
          <a:xfrm>
            <a:off x="205750" y="548826"/>
            <a:ext cx="119862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40"/>
              <a:buFont typeface="Calibri"/>
              <a:buNone/>
            </a:pPr>
            <a:r>
              <a:rPr b="1" lang="en-US" sz="5040"/>
              <a:t>LIVE BROADCASTS OF COMMITTEE HEARINGS</a:t>
            </a:r>
            <a:br>
              <a:rPr lang="en-US" sz="3240"/>
            </a:br>
            <a:endParaRPr sz="3240"/>
          </a:p>
        </p:txBody>
      </p:sp>
      <p:sp>
        <p:nvSpPr>
          <p:cNvPr id="357" name="Google Shape;357;p28"/>
          <p:cNvSpPr txBox="1"/>
          <p:nvPr>
            <p:ph idx="1" type="body"/>
          </p:nvPr>
        </p:nvSpPr>
        <p:spPr>
          <a:xfrm>
            <a:off x="205740" y="2971800"/>
            <a:ext cx="1198626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/>
              <a:t>You can watch all House and Senate Sessions AND all committee hearings live on </a:t>
            </a:r>
            <a:r>
              <a:rPr b="1" lang="en-US" sz="4000" u="sng">
                <a:solidFill>
                  <a:schemeClr val="hlink"/>
                </a:solidFill>
                <a:hlinkClick r:id="rId3"/>
              </a:rPr>
              <a:t>OhioChannel.org</a:t>
            </a:r>
            <a:r>
              <a:rPr b="1" lang="en-US" sz="4000"/>
              <a:t> – it’s free!</a:t>
            </a:r>
            <a:endParaRPr/>
          </a:p>
          <a:p>
            <a:pPr indent="-285750" lvl="2" marL="1200150" rtl="0" algn="l"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/>
              <a:t>The videos are also archived on the site!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/>
              <a:t>This is a massive win for Statehouse Democrats.</a:t>
            </a:r>
            <a:endParaRPr/>
          </a:p>
        </p:txBody>
      </p:sp>
      <p:pic>
        <p:nvPicPr>
          <p:cNvPr id="358" name="Google Shape;35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0550" y="1176099"/>
            <a:ext cx="3390900" cy="1907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384" y="0"/>
            <a:ext cx="1139523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0"/>
          <p:cNvSpPr txBox="1"/>
          <p:nvPr>
            <p:ph type="title"/>
          </p:nvPr>
        </p:nvSpPr>
        <p:spPr>
          <a:xfrm>
            <a:off x="274325" y="594251"/>
            <a:ext cx="11681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b="1" lang="en-US" sz="5400"/>
              <a:t>SO A BILL PASSES OUT OF COMMITTEE….</a:t>
            </a:r>
            <a:br>
              <a:rPr lang="en-US" sz="3240"/>
            </a:br>
            <a:endParaRPr sz="3240"/>
          </a:p>
        </p:txBody>
      </p:sp>
      <p:sp>
        <p:nvSpPr>
          <p:cNvPr id="369" name="Google Shape;369;p30"/>
          <p:cNvSpPr txBox="1"/>
          <p:nvPr>
            <p:ph idx="1" type="body"/>
          </p:nvPr>
        </p:nvSpPr>
        <p:spPr>
          <a:xfrm>
            <a:off x="156200" y="1542900"/>
            <a:ext cx="11917800" cy="49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4000"/>
          </a:p>
          <a:p>
            <a:pPr indent="-317500" lvl="0" marL="285750" rtl="0" algn="l">
              <a:spcBef>
                <a:spcPts val="1000"/>
              </a:spcBef>
              <a:spcAft>
                <a:spcPts val="0"/>
              </a:spcAft>
              <a:buSzPts val="5000"/>
              <a:buChar char="•"/>
            </a:pPr>
            <a:r>
              <a:rPr lang="en-US" sz="5000"/>
              <a:t>Once a bill passes out of committee, it next needs to receive a full floor vote. 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5000"/>
              <a:buNone/>
            </a:pPr>
            <a:r>
              <a:t/>
            </a:r>
            <a:endParaRPr sz="5000"/>
          </a:p>
          <a:p>
            <a:pPr indent="-317500" lvl="1" marL="742950" rtl="0" algn="l">
              <a:spcBef>
                <a:spcPts val="1000"/>
              </a:spcBef>
              <a:spcAft>
                <a:spcPts val="0"/>
              </a:spcAft>
              <a:buSzPts val="5000"/>
              <a:buChar char="•"/>
            </a:pPr>
            <a:r>
              <a:rPr lang="en-US" sz="5000"/>
              <a:t>Some bills get through committee but never get to the floor.</a:t>
            </a:r>
            <a:endParaRPr/>
          </a:p>
          <a:p>
            <a:pPr indent="-171450" lvl="0" marL="28575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1"/>
          <p:cNvSpPr txBox="1"/>
          <p:nvPr>
            <p:ph type="title"/>
          </p:nvPr>
        </p:nvSpPr>
        <p:spPr>
          <a:xfrm>
            <a:off x="228600" y="796350"/>
            <a:ext cx="101313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30"/>
              <a:buFont typeface="Calibri"/>
              <a:buNone/>
            </a:pPr>
            <a:r>
              <a:rPr b="1" lang="en-US" sz="6030"/>
              <a:t>SO A BILL GETS A FLOOR VOTE….</a:t>
            </a:r>
            <a:br>
              <a:rPr lang="en-US" sz="3240"/>
            </a:br>
            <a:endParaRPr sz="3240"/>
          </a:p>
        </p:txBody>
      </p:sp>
      <p:sp>
        <p:nvSpPr>
          <p:cNvPr id="375" name="Google Shape;375;p31"/>
          <p:cNvSpPr txBox="1"/>
          <p:nvPr>
            <p:ph idx="1" type="body"/>
          </p:nvPr>
        </p:nvSpPr>
        <p:spPr>
          <a:xfrm>
            <a:off x="228601" y="1805941"/>
            <a:ext cx="11963399" cy="56235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412750" lvl="0" marL="285750" rtl="0" algn="l">
              <a:spcBef>
                <a:spcPts val="1000"/>
              </a:spcBef>
              <a:spcAft>
                <a:spcPts val="0"/>
              </a:spcAft>
              <a:buSzPts val="6500"/>
              <a:buChar char="•"/>
            </a:pPr>
            <a:r>
              <a:rPr lang="en-US" sz="6500"/>
              <a:t>If it passes one chamber (the House or the Senate), it then has to go through the full process in the other chamber.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9100"/>
              <a:buNone/>
            </a:pPr>
            <a:r>
              <a:t/>
            </a:r>
            <a:endParaRPr sz="9100"/>
          </a:p>
          <a:p>
            <a:pPr indent="-171450" lvl="0" marL="28575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8be927c8c1_0_14"/>
          <p:cNvSpPr txBox="1"/>
          <p:nvPr/>
        </p:nvSpPr>
        <p:spPr>
          <a:xfrm>
            <a:off x="356325" y="130400"/>
            <a:ext cx="11835600" cy="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This is stressful. You deserve a few seconds to breathe. Here’s a puppy.</a:t>
            </a:r>
            <a:endParaRPr b="1"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1" name="Google Shape;381;g8be927c8c1_0_14"/>
          <p:cNvPicPr preferRelativeResize="0"/>
          <p:nvPr/>
        </p:nvPicPr>
        <p:blipFill rotWithShape="1">
          <a:blip r:embed="rId3">
            <a:alphaModFix/>
          </a:blip>
          <a:srcRect b="7902" l="0" r="2553" t="0"/>
          <a:stretch/>
        </p:blipFill>
        <p:spPr>
          <a:xfrm>
            <a:off x="2885850" y="889712"/>
            <a:ext cx="6420299" cy="507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8be927c8c1_0_14"/>
          <p:cNvSpPr txBox="1"/>
          <p:nvPr/>
        </p:nvSpPr>
        <p:spPr>
          <a:xfrm>
            <a:off x="4393725" y="6053200"/>
            <a:ext cx="77982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Now, on to the next part of the presentation!</a:t>
            </a:r>
            <a:r>
              <a:rPr b="1" lang="en-US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g8be927c8c1_0_14"/>
          <p:cNvSpPr/>
          <p:nvPr/>
        </p:nvSpPr>
        <p:spPr>
          <a:xfrm>
            <a:off x="11665650" y="5982150"/>
            <a:ext cx="375000" cy="551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BEBEB"/>
          </a:solidFill>
          <a:ln cap="flat" cmpd="sng" w="9525">
            <a:solidFill>
              <a:srgbClr val="18276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2"/>
          <p:cNvSpPr txBox="1"/>
          <p:nvPr>
            <p:ph type="title"/>
          </p:nvPr>
        </p:nvSpPr>
        <p:spPr>
          <a:xfrm>
            <a:off x="182881" y="1"/>
            <a:ext cx="1200912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80"/>
              <a:buFont typeface="Calibri"/>
              <a:buNone/>
            </a:pPr>
            <a:r>
              <a:rPr b="1" lang="en-US" sz="3780"/>
              <a:t>WHAT ELSE CAN YOU DO? STAY INVOLVED – ALL THE TIME!</a:t>
            </a:r>
            <a:br>
              <a:rPr lang="en-US" sz="3240"/>
            </a:br>
            <a:endParaRPr sz="3240"/>
          </a:p>
        </p:txBody>
      </p:sp>
      <p:sp>
        <p:nvSpPr>
          <p:cNvPr id="389" name="Google Shape;389;p32"/>
          <p:cNvSpPr txBox="1"/>
          <p:nvPr>
            <p:ph idx="1" type="body"/>
          </p:nvPr>
        </p:nvSpPr>
        <p:spPr>
          <a:xfrm>
            <a:off x="182881" y="777242"/>
            <a:ext cx="12009120" cy="56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3000"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3400"/>
              <a:buChar char="•"/>
            </a:pPr>
            <a:r>
              <a:rPr b="1" lang="en-US" sz="3400">
                <a:solidFill>
                  <a:srgbClr val="DDB0E6"/>
                </a:solidFill>
              </a:rPr>
              <a:t>Suggest new bills! 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b="1" lang="en-US" sz="3200"/>
              <a:t>Lots of our bill ideas come from citizens.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3400"/>
              <a:buChar char="•"/>
            </a:pPr>
            <a:r>
              <a:rPr b="1" lang="en-US" sz="3400"/>
              <a:t>You do not need to know how to write a bill.</a:t>
            </a:r>
            <a:endParaRPr/>
          </a:p>
          <a:p>
            <a:pPr indent="-285750" lvl="2" marL="1200150" rtl="0" algn="l">
              <a:spcBef>
                <a:spcPts val="1000"/>
              </a:spcBef>
              <a:spcAft>
                <a:spcPts val="0"/>
              </a:spcAft>
              <a:buSzPts val="3400"/>
              <a:buChar char="•"/>
            </a:pPr>
            <a:r>
              <a:rPr b="1" lang="en-US" sz="3400"/>
              <a:t>Just find a legislator who is interested and they will have the bill drafted for you.</a:t>
            </a:r>
            <a:endParaRPr/>
          </a:p>
          <a:p>
            <a:pPr indent="0" lvl="2" marL="914400" rtl="0" algn="l"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t/>
            </a:r>
            <a:endParaRPr b="1" sz="3400">
              <a:solidFill>
                <a:srgbClr val="DDB0E6"/>
              </a:solidFill>
            </a:endParaRPr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3400"/>
              <a:buChar char="•"/>
            </a:pPr>
            <a:r>
              <a:rPr b="1" lang="en-US" sz="3400">
                <a:solidFill>
                  <a:srgbClr val="DDB0E6"/>
                </a:solidFill>
              </a:rPr>
              <a:t>Schedule Lobby Days for your group.</a:t>
            </a:r>
            <a:endParaRPr/>
          </a:p>
          <a:p>
            <a:pPr indent="0" lvl="1" marL="457200" rtl="0" algn="l"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t/>
            </a:r>
            <a:endParaRPr b="1" sz="3400">
              <a:solidFill>
                <a:srgbClr val="DDB0E6"/>
              </a:solidFill>
            </a:endParaRPr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3400"/>
              <a:buChar char="•"/>
            </a:pPr>
            <a:r>
              <a:rPr b="1" lang="en-US" sz="3400">
                <a:solidFill>
                  <a:srgbClr val="DDB0E6"/>
                </a:solidFill>
              </a:rPr>
              <a:t>Share articles on social media and give people a task to do.</a:t>
            </a:r>
            <a:endParaRPr/>
          </a:p>
        </p:txBody>
      </p:sp>
      <p:pic>
        <p:nvPicPr>
          <p:cNvPr id="390" name="Google Shape;390;p32"/>
          <p:cNvPicPr preferRelativeResize="0"/>
          <p:nvPr/>
        </p:nvPicPr>
        <p:blipFill rotWithShape="1">
          <a:blip r:embed="rId3">
            <a:alphaModFix/>
          </a:blip>
          <a:srcRect b="34850" l="0" r="0" t="11333"/>
          <a:stretch/>
        </p:blipFill>
        <p:spPr>
          <a:xfrm>
            <a:off x="7214125" y="3524375"/>
            <a:ext cx="4977874" cy="15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076" y="0"/>
            <a:ext cx="1114184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4"/>
          <p:cNvSpPr txBox="1"/>
          <p:nvPr>
            <p:ph type="title"/>
          </p:nvPr>
        </p:nvSpPr>
        <p:spPr>
          <a:xfrm>
            <a:off x="0" y="-228600"/>
            <a:ext cx="121920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lang="en-US" sz="4600"/>
              <a:t>RESOURCES</a:t>
            </a:r>
            <a:r>
              <a:rPr b="1" lang="en-US" sz="4000"/>
              <a:t> - </a:t>
            </a:r>
            <a:r>
              <a:rPr b="1" lang="en-US" sz="4000" u="sng">
                <a:solidFill>
                  <a:schemeClr val="hlink"/>
                </a:solidFill>
                <a:hlinkClick r:id="rId3"/>
              </a:rPr>
              <a:t>OHIOHOUSE.GOV</a:t>
            </a:r>
            <a:r>
              <a:rPr b="1" lang="en-US" sz="4000"/>
              <a:t> AND </a:t>
            </a:r>
            <a:r>
              <a:rPr b="1" lang="en-US" sz="4000" u="sng">
                <a:solidFill>
                  <a:schemeClr val="hlink"/>
                </a:solidFill>
                <a:hlinkClick r:id="rId4"/>
              </a:rPr>
              <a:t>OHIOSENATE.GOV</a:t>
            </a:r>
            <a:r>
              <a:rPr b="1" lang="en-US" sz="4000"/>
              <a:t> </a:t>
            </a:r>
            <a:endParaRPr/>
          </a:p>
        </p:txBody>
      </p:sp>
      <p:pic>
        <p:nvPicPr>
          <p:cNvPr id="401" name="Google Shape;40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05291" y="963336"/>
            <a:ext cx="7701456" cy="5894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5"/>
          <p:cNvSpPr txBox="1"/>
          <p:nvPr>
            <p:ph type="title"/>
          </p:nvPr>
        </p:nvSpPr>
        <p:spPr>
          <a:xfrm>
            <a:off x="320040" y="-228600"/>
            <a:ext cx="11871960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lang="en-US" sz="4000"/>
              <a:t>RESOURCES - </a:t>
            </a:r>
            <a:r>
              <a:rPr b="1" lang="en-US" sz="4000" u="sng">
                <a:solidFill>
                  <a:schemeClr val="hlink"/>
                </a:solidFill>
                <a:hlinkClick r:id="rId3"/>
              </a:rPr>
              <a:t>OHIOHOUSE.GOV</a:t>
            </a:r>
            <a:r>
              <a:rPr b="1" lang="en-US" sz="4000"/>
              <a:t> AND </a:t>
            </a:r>
            <a:r>
              <a:rPr b="1" lang="en-US" sz="4000" u="sng">
                <a:solidFill>
                  <a:schemeClr val="hlink"/>
                </a:solidFill>
                <a:hlinkClick r:id="rId4"/>
              </a:rPr>
              <a:t>OHIOSENATE.GOV</a:t>
            </a:r>
            <a:r>
              <a:rPr b="1" lang="en-US" sz="4000"/>
              <a:t> </a:t>
            </a:r>
            <a:endParaRPr/>
          </a:p>
        </p:txBody>
      </p:sp>
      <p:pic>
        <p:nvPicPr>
          <p:cNvPr id="407" name="Google Shape;407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818" y="1227667"/>
            <a:ext cx="11858364" cy="5630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 txBox="1"/>
          <p:nvPr/>
        </p:nvSpPr>
        <p:spPr>
          <a:xfrm>
            <a:off x="0" y="0"/>
            <a:ext cx="877799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REMEMBER:</a:t>
            </a:r>
            <a:endParaRPr b="1"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"/>
          <p:cNvSpPr txBox="1"/>
          <p:nvPr/>
        </p:nvSpPr>
        <p:spPr>
          <a:xfrm>
            <a:off x="269533" y="1490008"/>
            <a:ext cx="11652934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b="1"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 have SO MUCH POWER at the Statehouse level. </a:t>
            </a:r>
            <a:endParaRPr/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b="1" i="0" lang="en-US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Why? Because hardly anyone contacts their state legislators. 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b="1"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It DOES NOT take very many people to make noise at the Statehouse.</a:t>
            </a:r>
            <a:endParaRPr/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b="1" i="0" lang="en-US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 this power. If you don’t, someone else will.</a:t>
            </a:r>
            <a:endParaRPr/>
          </a:p>
        </p:txBody>
      </p:sp>
      <p:pic>
        <p:nvPicPr>
          <p:cNvPr id="169" name="Google Shape;169;p2"/>
          <p:cNvPicPr preferRelativeResize="0"/>
          <p:nvPr/>
        </p:nvPicPr>
        <p:blipFill rotWithShape="1">
          <a:blip r:embed="rId3">
            <a:alphaModFix/>
          </a:blip>
          <a:srcRect b="27578" l="0" r="0" t="8524"/>
          <a:stretch/>
        </p:blipFill>
        <p:spPr>
          <a:xfrm>
            <a:off x="2608217" y="4169145"/>
            <a:ext cx="6975566" cy="2688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8118"/>
            <a:ext cx="5254992" cy="265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915384"/>
            <a:ext cx="4445442" cy="3942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5200" y="4611599"/>
            <a:ext cx="8686800" cy="182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6"/>
          <p:cNvPicPr preferRelativeResize="0"/>
          <p:nvPr/>
        </p:nvPicPr>
        <p:blipFill rotWithShape="1">
          <a:blip r:embed="rId6">
            <a:alphaModFix/>
          </a:blip>
          <a:srcRect b="0" l="0" r="610" t="0"/>
          <a:stretch/>
        </p:blipFill>
        <p:spPr>
          <a:xfrm>
            <a:off x="5212080" y="1"/>
            <a:ext cx="6979920" cy="4207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g841e3cadf8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5688"/>
            <a:ext cx="12192001" cy="614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7"/>
          <p:cNvSpPr txBox="1"/>
          <p:nvPr>
            <p:ph type="title"/>
          </p:nvPr>
        </p:nvSpPr>
        <p:spPr>
          <a:xfrm>
            <a:off x="320040" y="-274320"/>
            <a:ext cx="11871960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lang="en-US" sz="4000"/>
              <a:t>RESOURCES - </a:t>
            </a:r>
            <a:r>
              <a:rPr b="1" lang="en-US" sz="4000" u="sng">
                <a:solidFill>
                  <a:schemeClr val="hlink"/>
                </a:solidFill>
                <a:hlinkClick r:id="rId3"/>
              </a:rPr>
              <a:t>OHIOHOUSE.GOV</a:t>
            </a:r>
            <a:r>
              <a:rPr b="1" lang="en-US" sz="4000"/>
              <a:t> AND </a:t>
            </a:r>
            <a:r>
              <a:rPr b="1" lang="en-US" sz="4000" u="sng">
                <a:solidFill>
                  <a:schemeClr val="hlink"/>
                </a:solidFill>
                <a:hlinkClick r:id="rId4"/>
              </a:rPr>
              <a:t>OHIOSENATE.GOV</a:t>
            </a:r>
            <a:r>
              <a:rPr b="1" lang="en-US" sz="4000"/>
              <a:t> </a:t>
            </a:r>
            <a:endParaRPr/>
          </a:p>
        </p:txBody>
      </p:sp>
      <p:pic>
        <p:nvPicPr>
          <p:cNvPr id="426" name="Google Shape;426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78149" y="979250"/>
            <a:ext cx="8035702" cy="58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8"/>
          <p:cNvSpPr txBox="1"/>
          <p:nvPr>
            <p:ph type="title"/>
          </p:nvPr>
        </p:nvSpPr>
        <p:spPr>
          <a:xfrm>
            <a:off x="0" y="-132625"/>
            <a:ext cx="121920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b="1" lang="en-US" sz="5400"/>
              <a:t>RESOURCES </a:t>
            </a:r>
            <a:r>
              <a:rPr b="1" lang="en-US" sz="4600"/>
              <a:t>– ADVOCACY ORGANIZATIONS</a:t>
            </a:r>
            <a:endParaRPr sz="4600"/>
          </a:p>
        </p:txBody>
      </p:sp>
      <p:pic>
        <p:nvPicPr>
          <p:cNvPr id="432" name="Google Shape;432;p38"/>
          <p:cNvPicPr preferRelativeResize="0"/>
          <p:nvPr/>
        </p:nvPicPr>
        <p:blipFill rotWithShape="1">
          <a:blip r:embed="rId3">
            <a:alphaModFix/>
          </a:blip>
          <a:srcRect b="0" l="6486" r="8108" t="0"/>
          <a:stretch/>
        </p:blipFill>
        <p:spPr>
          <a:xfrm>
            <a:off x="2921918" y="3817432"/>
            <a:ext cx="2407919" cy="16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0103" y="5407771"/>
            <a:ext cx="5783580" cy="1486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8"/>
          <p:cNvPicPr preferRelativeResize="0"/>
          <p:nvPr/>
        </p:nvPicPr>
        <p:blipFill rotWithShape="1">
          <a:blip r:embed="rId5">
            <a:alphaModFix/>
          </a:blip>
          <a:srcRect b="8497" l="5474" r="0" t="0"/>
          <a:stretch/>
        </p:blipFill>
        <p:spPr>
          <a:xfrm>
            <a:off x="6450057" y="3669005"/>
            <a:ext cx="4653070" cy="1713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8"/>
          <p:cNvPicPr preferRelativeResize="0"/>
          <p:nvPr/>
        </p:nvPicPr>
        <p:blipFill rotWithShape="1">
          <a:blip r:embed="rId6">
            <a:alphaModFix/>
          </a:blip>
          <a:srcRect b="6429" l="28707" r="27436" t="5712"/>
          <a:stretch/>
        </p:blipFill>
        <p:spPr>
          <a:xfrm>
            <a:off x="109271" y="3737370"/>
            <a:ext cx="2260393" cy="237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8"/>
          <p:cNvPicPr preferRelativeResize="0"/>
          <p:nvPr/>
        </p:nvPicPr>
        <p:blipFill rotWithShape="1">
          <a:blip r:embed="rId7">
            <a:alphaModFix/>
          </a:blip>
          <a:srcRect b="19849" l="7453" r="8404" t="19257"/>
          <a:stretch/>
        </p:blipFill>
        <p:spPr>
          <a:xfrm>
            <a:off x="109271" y="1392519"/>
            <a:ext cx="2740452" cy="1983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906000" y="1130482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8"/>
          <p:cNvPicPr preferRelativeResize="0"/>
          <p:nvPr/>
        </p:nvPicPr>
        <p:blipFill rotWithShape="1">
          <a:blip r:embed="rId9">
            <a:alphaModFix/>
          </a:blip>
          <a:srcRect b="10662" l="7453" r="8404" t="10663"/>
          <a:stretch/>
        </p:blipFill>
        <p:spPr>
          <a:xfrm>
            <a:off x="3176638" y="1300793"/>
            <a:ext cx="2583064" cy="2415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8"/>
          <p:cNvPicPr preferRelativeResize="0"/>
          <p:nvPr/>
        </p:nvPicPr>
        <p:blipFill rotWithShape="1">
          <a:blip r:embed="rId10">
            <a:alphaModFix/>
          </a:blip>
          <a:srcRect b="17758" l="0" r="0" t="14000"/>
          <a:stretch/>
        </p:blipFill>
        <p:spPr>
          <a:xfrm>
            <a:off x="6050497" y="1236423"/>
            <a:ext cx="3564708" cy="2432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9"/>
          <p:cNvSpPr txBox="1"/>
          <p:nvPr>
            <p:ph type="title"/>
          </p:nvPr>
        </p:nvSpPr>
        <p:spPr>
          <a:xfrm>
            <a:off x="0" y="0"/>
            <a:ext cx="12192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1" lang="en-US" sz="6800"/>
              <a:t>RESOURCES</a:t>
            </a:r>
            <a:r>
              <a:rPr b="1" lang="en-US" sz="6000"/>
              <a:t> - </a:t>
            </a:r>
            <a:r>
              <a:rPr b="1" lang="en-US" sz="6000"/>
              <a:t>CODES.OHIO.GOV</a:t>
            </a:r>
            <a:endParaRPr b="1" sz="6000"/>
          </a:p>
        </p:txBody>
      </p:sp>
      <p:pic>
        <p:nvPicPr>
          <p:cNvPr id="445" name="Google Shape;44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021" y="1259840"/>
            <a:ext cx="5554980" cy="1659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83380" y="1804674"/>
            <a:ext cx="8008620" cy="505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3203" y="0"/>
            <a:ext cx="1046559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171" y="0"/>
            <a:ext cx="1048765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4175" y="1032300"/>
            <a:ext cx="7983649" cy="5825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2"/>
          <p:cNvSpPr txBox="1"/>
          <p:nvPr/>
        </p:nvSpPr>
        <p:spPr>
          <a:xfrm>
            <a:off x="125" y="16625"/>
            <a:ext cx="12192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TO FIND STATEHOUSE BILLS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3"/>
          <p:cNvSpPr txBox="1"/>
          <p:nvPr>
            <p:ph type="title"/>
          </p:nvPr>
        </p:nvSpPr>
        <p:spPr>
          <a:xfrm>
            <a:off x="1" y="0"/>
            <a:ext cx="12192000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1" lang="en-US" sz="6000"/>
              <a:t>HOW TO FIND STATEHOUSE BILLS</a:t>
            </a:r>
            <a:endParaRPr/>
          </a:p>
        </p:txBody>
      </p:sp>
      <p:pic>
        <p:nvPicPr>
          <p:cNvPr id="468" name="Google Shape;46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729875"/>
            <a:ext cx="12192000" cy="4175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g841e3cadf8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08150"/>
            <a:ext cx="11887201" cy="449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789" y="0"/>
            <a:ext cx="1195842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4"/>
          <p:cNvSpPr txBox="1"/>
          <p:nvPr>
            <p:ph type="title"/>
          </p:nvPr>
        </p:nvSpPr>
        <p:spPr>
          <a:xfrm>
            <a:off x="148590" y="0"/>
            <a:ext cx="11894819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1" lang="en-US" sz="6000"/>
              <a:t>BILL PAGES LOOK LIKE….</a:t>
            </a:r>
            <a:endParaRPr/>
          </a:p>
        </p:txBody>
      </p:sp>
      <p:pic>
        <p:nvPicPr>
          <p:cNvPr id="480" name="Google Shape;48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32447"/>
            <a:ext cx="12192000" cy="562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5"/>
          <p:cNvSpPr txBox="1"/>
          <p:nvPr/>
        </p:nvSpPr>
        <p:spPr>
          <a:xfrm>
            <a:off x="257607" y="205740"/>
            <a:ext cx="1167678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Documents Tab is so important!</a:t>
            </a:r>
            <a:endParaRPr/>
          </a:p>
        </p:txBody>
      </p:sp>
      <p:pic>
        <p:nvPicPr>
          <p:cNvPr id="486" name="Google Shape;48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09061"/>
            <a:ext cx="12192000" cy="5448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2113" y="0"/>
            <a:ext cx="698777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1770" y="0"/>
            <a:ext cx="728845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5576" y="0"/>
            <a:ext cx="710084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g841e3cadf8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714" y="325375"/>
            <a:ext cx="11074575" cy="620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2057"/>
            <a:ext cx="12192000" cy="6493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0"/>
          <p:cNvSpPr txBox="1"/>
          <p:nvPr>
            <p:ph type="title"/>
          </p:nvPr>
        </p:nvSpPr>
        <p:spPr>
          <a:xfrm>
            <a:off x="182881" y="-198967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1" lang="en-US" sz="6000"/>
              <a:t>THINGS TO REMEMBER:</a:t>
            </a:r>
            <a:endParaRPr sz="6000"/>
          </a:p>
        </p:txBody>
      </p:sp>
      <p:sp>
        <p:nvSpPr>
          <p:cNvPr id="517" name="Google Shape;517;p50"/>
          <p:cNvSpPr txBox="1"/>
          <p:nvPr>
            <p:ph idx="1" type="body"/>
          </p:nvPr>
        </p:nvSpPr>
        <p:spPr>
          <a:xfrm>
            <a:off x="182881" y="-262889"/>
            <a:ext cx="12009120" cy="5714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lang="en-US" sz="4000"/>
              <a:t>Anything you do at the Statehouse level is more than was happening before! 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lang="en-US" sz="4000"/>
              <a:t>YOU HAVE SO MUCH POWER at the Statehouse level.</a:t>
            </a:r>
            <a:br>
              <a:rPr lang="en-US" sz="3200"/>
            </a:br>
            <a:endParaRPr/>
          </a:p>
        </p:txBody>
      </p:sp>
      <p:pic>
        <p:nvPicPr>
          <p:cNvPr id="518" name="Google Shape;51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01876" y="3589020"/>
            <a:ext cx="3388247" cy="3268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6225" y="1857345"/>
            <a:ext cx="7564474" cy="5000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7425" y="703363"/>
            <a:ext cx="6210300" cy="10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51"/>
          <p:cNvSpPr txBox="1"/>
          <p:nvPr/>
        </p:nvSpPr>
        <p:spPr>
          <a:xfrm>
            <a:off x="221000" y="0"/>
            <a:ext cx="9569700" cy="3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GoFundMe.com</a:t>
            </a:r>
            <a:endParaRPr b="1"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2"/>
          <p:cNvSpPr txBox="1"/>
          <p:nvPr>
            <p:ph type="title"/>
          </p:nvPr>
        </p:nvSpPr>
        <p:spPr>
          <a:xfrm>
            <a:off x="38100" y="0"/>
            <a:ext cx="12153900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b="1" lang="en-US" sz="6600"/>
              <a:t>QUESTIONS? </a:t>
            </a:r>
            <a:endParaRPr/>
          </a:p>
        </p:txBody>
      </p:sp>
      <p:pic>
        <p:nvPicPr>
          <p:cNvPr id="531" name="Google Shape;531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350" y="1456267"/>
            <a:ext cx="11163300" cy="516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g841e3cadf8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575" y="372925"/>
            <a:ext cx="11910849" cy="514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"/>
          <p:cNvSpPr txBox="1"/>
          <p:nvPr>
            <p:ph type="title"/>
          </p:nvPr>
        </p:nvSpPr>
        <p:spPr>
          <a:xfrm>
            <a:off x="618392" y="169985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Calibri"/>
              <a:buNone/>
            </a:pPr>
            <a:r>
              <a:rPr b="1" lang="en-US" sz="6800"/>
              <a:t>TAKE OUT YOUR PHONE!</a:t>
            </a:r>
            <a:endParaRPr/>
          </a:p>
        </p:txBody>
      </p:sp>
      <p:sp>
        <p:nvSpPr>
          <p:cNvPr id="185" name="Google Shape;185;p4"/>
          <p:cNvSpPr txBox="1"/>
          <p:nvPr/>
        </p:nvSpPr>
        <p:spPr>
          <a:xfrm>
            <a:off x="1497622" y="1652304"/>
            <a:ext cx="10955215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DDB0E6"/>
                </a:solidFill>
                <a:latin typeface="Calibri"/>
                <a:ea typeface="Calibri"/>
                <a:cs typeface="Calibri"/>
                <a:sym typeface="Calibri"/>
              </a:rPr>
              <a:t>Twitter: </a:t>
            </a:r>
            <a:r>
              <a:rPr b="1"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@HowThingsWorkOH</a:t>
            </a:r>
            <a:endParaRPr b="1"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DDB0E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DDB0E6"/>
                </a:solidFill>
                <a:latin typeface="Calibri"/>
                <a:ea typeface="Calibri"/>
                <a:cs typeface="Calibri"/>
                <a:sym typeface="Calibri"/>
              </a:rPr>
              <a:t>Twitter List: </a:t>
            </a:r>
            <a:r>
              <a:rPr b="1"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“Reporters to Follow”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DDB0E6"/>
                </a:solidFill>
                <a:latin typeface="Calibri"/>
                <a:ea typeface="Calibri"/>
                <a:cs typeface="Calibri"/>
                <a:sym typeface="Calibri"/>
              </a:rPr>
              <a:t>Facebook: </a:t>
            </a:r>
            <a:r>
              <a:rPr b="1"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Things Work at the Statehouse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DDB0E6"/>
                </a:solidFill>
                <a:latin typeface="Calibri"/>
                <a:ea typeface="Calibri"/>
                <a:cs typeface="Calibri"/>
                <a:sym typeface="Calibri"/>
              </a:rPr>
              <a:t>Want to email Rachel? </a:t>
            </a:r>
            <a:r>
              <a:rPr b="1"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HowThingsWorkOH@gmail.com</a:t>
            </a:r>
            <a:endParaRPr b="1"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4"/>
          <p:cNvPicPr preferRelativeResize="0"/>
          <p:nvPr/>
        </p:nvPicPr>
        <p:blipFill rotWithShape="1">
          <a:blip r:embed="rId3">
            <a:alphaModFix/>
          </a:blip>
          <a:srcRect b="5054" l="7531" r="14551" t="9403"/>
          <a:stretch/>
        </p:blipFill>
        <p:spPr>
          <a:xfrm>
            <a:off x="298938" y="1545782"/>
            <a:ext cx="1143245" cy="91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 b="6967" l="28125" r="27164" t="6968"/>
          <a:stretch/>
        </p:blipFill>
        <p:spPr>
          <a:xfrm>
            <a:off x="424500" y="2848709"/>
            <a:ext cx="965276" cy="853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7818" y="4093310"/>
            <a:ext cx="826965" cy="826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4"/>
          <p:cNvPicPr preferRelativeResize="0"/>
          <p:nvPr/>
        </p:nvPicPr>
        <p:blipFill rotWithShape="1">
          <a:blip r:embed="rId6">
            <a:alphaModFix/>
          </a:blip>
          <a:srcRect b="7142" l="21203" r="21394" t="7142"/>
          <a:stretch/>
        </p:blipFill>
        <p:spPr>
          <a:xfrm>
            <a:off x="434048" y="5387281"/>
            <a:ext cx="870736" cy="682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11151" y="188950"/>
            <a:ext cx="2268374" cy="226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"/>
          <p:cNvSpPr txBox="1"/>
          <p:nvPr>
            <p:ph type="title"/>
          </p:nvPr>
        </p:nvSpPr>
        <p:spPr>
          <a:xfrm>
            <a:off x="0" y="0"/>
            <a:ext cx="121920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1" lang="en-US" sz="6000"/>
              <a:t>WHAT WE’LL COVER TODAY:</a:t>
            </a:r>
            <a:endParaRPr/>
          </a:p>
        </p:txBody>
      </p:sp>
      <p:sp>
        <p:nvSpPr>
          <p:cNvPr id="196" name="Google Shape;196;p5"/>
          <p:cNvSpPr txBox="1"/>
          <p:nvPr/>
        </p:nvSpPr>
        <p:spPr>
          <a:xfrm>
            <a:off x="685800" y="1187175"/>
            <a:ext cx="11271600" cy="56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91440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AutoNum type="alphaUcPeriod"/>
            </a:pPr>
            <a:r>
              <a:rPr b="1"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Statehouse Basics</a:t>
            </a:r>
            <a:endParaRPr/>
          </a:p>
          <a:p>
            <a:pPr indent="-91440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AutoNum type="alphaUcPeriod"/>
            </a:pPr>
            <a:r>
              <a:rPr b="1"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a bill becomes a law in Ohio </a:t>
            </a:r>
            <a:endParaRPr b="1"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(and what you can do about it)</a:t>
            </a:r>
            <a:endParaRPr/>
          </a:p>
          <a:p>
            <a:pPr indent="-91440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AutoNum type="alphaUcPeriod"/>
            </a:pPr>
            <a:r>
              <a:rPr b="1"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Resources!!</a:t>
            </a:r>
            <a:endParaRPr/>
          </a:p>
          <a:p>
            <a:pPr indent="-91440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AutoNum type="alphaUcPeriod"/>
            </a:pPr>
            <a:r>
              <a:rPr b="1"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Q&amp;A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"/>
          <p:cNvSpPr txBox="1"/>
          <p:nvPr>
            <p:ph type="title"/>
          </p:nvPr>
        </p:nvSpPr>
        <p:spPr>
          <a:xfrm>
            <a:off x="266700" y="-158261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1" lang="en-US" sz="6000"/>
              <a:t>STATEHOUSE BASICS – TERMS	</a:t>
            </a:r>
            <a:endParaRPr/>
          </a:p>
        </p:txBody>
      </p:sp>
      <p:sp>
        <p:nvSpPr>
          <p:cNvPr id="202" name="Google Shape;202;p6"/>
          <p:cNvSpPr txBox="1"/>
          <p:nvPr>
            <p:ph idx="1" type="body"/>
          </p:nvPr>
        </p:nvSpPr>
        <p:spPr>
          <a:xfrm>
            <a:off x="266700" y="993228"/>
            <a:ext cx="11925300" cy="58647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25"/>
              <a:buChar char="•"/>
            </a:pPr>
            <a:r>
              <a:rPr b="1" lang="en-US" sz="2625">
                <a:solidFill>
                  <a:srgbClr val="DDB0E6"/>
                </a:solidFill>
              </a:rPr>
              <a:t>TERM TO KNOW: “General Assembly” or “G.A.” 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350"/>
              <a:buChar char="•"/>
            </a:pPr>
            <a:r>
              <a:rPr b="1" lang="en-US" sz="2350"/>
              <a:t>The Statehouse operates in 2-year terms called G.A.s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350"/>
              <a:buChar char="•"/>
            </a:pPr>
            <a:r>
              <a:rPr b="1" lang="en-US" sz="2350"/>
              <a:t>Any bill that doesn’t pass by the end of the G.A. dies and </a:t>
            </a:r>
            <a:br>
              <a:rPr b="1" lang="en-US" sz="2350"/>
            </a:br>
            <a:r>
              <a:rPr b="1" lang="en-US" sz="2350"/>
              <a:t>has to be reintroduced next G.A.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2400"/>
          </a:p>
          <a:p>
            <a:pPr indent="-28575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625"/>
              <a:buChar char="•"/>
            </a:pPr>
            <a:r>
              <a:rPr b="1" lang="en-US" sz="2625">
                <a:solidFill>
                  <a:srgbClr val="DDB0E6"/>
                </a:solidFill>
              </a:rPr>
              <a:t>TERM TO KNOW: “Session” </a:t>
            </a:r>
            <a:r>
              <a:rPr b="1" lang="en-US" sz="2400">
                <a:solidFill>
                  <a:srgbClr val="DDB0E6"/>
                </a:solidFill>
              </a:rPr>
              <a:t> 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350"/>
              <a:buChar char="•"/>
            </a:pPr>
            <a:r>
              <a:rPr b="1" lang="en-US" sz="2350"/>
              <a:t>The time of year when legislators are working,</a:t>
            </a:r>
            <a:br>
              <a:rPr b="1" lang="en-US" sz="2350"/>
            </a:br>
            <a:r>
              <a:rPr b="1" lang="en-US" sz="2350"/>
              <a:t>AND the times they’re actually in the chamber voting on bills.</a:t>
            </a:r>
            <a:endParaRPr/>
          </a:p>
          <a:p>
            <a:pPr indent="-119062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625"/>
              <a:buNone/>
            </a:pPr>
            <a:r>
              <a:t/>
            </a:r>
            <a:endParaRPr b="1" sz="2625"/>
          </a:p>
          <a:p>
            <a:pPr indent="-28575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625"/>
              <a:buChar char="•"/>
            </a:pPr>
            <a:r>
              <a:rPr b="1" lang="en-US" sz="2625">
                <a:solidFill>
                  <a:srgbClr val="DDB0E6"/>
                </a:solidFill>
              </a:rPr>
              <a:t>TERM TO KNOW: “Lame Duck”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350"/>
              <a:buChar char="•"/>
            </a:pPr>
            <a:r>
              <a:rPr b="1" lang="en-US" sz="2350"/>
              <a:t>The majority party tends to save the most controversial bills</a:t>
            </a:r>
            <a:br>
              <a:rPr b="1" lang="en-US" sz="2350"/>
            </a:br>
            <a:r>
              <a:rPr b="1" lang="en-US" sz="2350"/>
              <a:t>for the “Lame Duck” session. 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350"/>
              <a:buChar char="•"/>
            </a:pPr>
            <a:r>
              <a:rPr b="1" lang="en-US" sz="2350"/>
              <a:t>Next Lame Duck Session? Mid November – Mid December 2020.</a:t>
            </a:r>
            <a:endParaRPr/>
          </a:p>
          <a:p>
            <a:pPr indent="-257175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50"/>
              <a:buNone/>
            </a:pPr>
            <a:r>
              <a:t/>
            </a:r>
            <a:endParaRPr sz="450"/>
          </a:p>
        </p:txBody>
      </p:sp>
      <p:pic>
        <p:nvPicPr>
          <p:cNvPr id="203" name="Google Shape;203;p6"/>
          <p:cNvPicPr preferRelativeResize="0"/>
          <p:nvPr/>
        </p:nvPicPr>
        <p:blipFill rotWithShape="1">
          <a:blip r:embed="rId3">
            <a:alphaModFix/>
          </a:blip>
          <a:srcRect b="0" l="8202" r="15280" t="0"/>
          <a:stretch/>
        </p:blipFill>
        <p:spPr>
          <a:xfrm>
            <a:off x="9151000" y="4187024"/>
            <a:ext cx="2942225" cy="255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3075" y="1297995"/>
            <a:ext cx="1756325" cy="206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6"/>
          <p:cNvSpPr txBox="1"/>
          <p:nvPr/>
        </p:nvSpPr>
        <p:spPr>
          <a:xfrm>
            <a:off x="8663725" y="2234675"/>
            <a:ext cx="11550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latin typeface="Calibri"/>
                <a:ea typeface="Calibri"/>
                <a:cs typeface="Calibri"/>
                <a:sym typeface="Calibri"/>
              </a:rPr>
              <a:t>HB 378</a:t>
            </a:r>
            <a:endParaRPr b="1" sz="2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2020-03-08T13:50:46Z</dcterms:created>
  <dc:creator>Ohio Senate Democratic Caucus</dc:creator>
</cp:coreProperties>
</file>